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x="18288000" cy="10287000"/>
  <p:notesSz cx="6858000" cy="9144000"/>
  <p:embeddedFontLst>
    <p:embeddedFont>
      <p:font typeface="Gagalin" charset="1" panose="00000500000000000000"/>
      <p:regular r:id="rId31"/>
    </p:embeddedFont>
    <p:embeddedFont>
      <p:font typeface="Roboto Bold" charset="1" panose="02000000000000000000"/>
      <p:regular r:id="rId32"/>
    </p:embeddedFont>
    <p:embeddedFont>
      <p:font typeface="Canva Sans Bold" charset="1" panose="020B0803030501040103"/>
      <p:regular r:id="rId33"/>
    </p:embeddedFont>
    <p:embeddedFont>
      <p:font typeface="Canva Sans" charset="1" panose="020B0503030501040103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jpe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jpeg>
</file>

<file path=ppt/media/image39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4.png" Type="http://schemas.openxmlformats.org/officeDocument/2006/relationships/image"/><Relationship Id="rId4" Target="../media/image25.svg" Type="http://schemas.openxmlformats.org/officeDocument/2006/relationships/image"/><Relationship Id="rId5" Target="../media/image26.png" Type="http://schemas.openxmlformats.org/officeDocument/2006/relationships/image"/><Relationship Id="rId6" Target="../media/image27.png" Type="http://schemas.openxmlformats.org/officeDocument/2006/relationships/image"/><Relationship Id="rId7" Target="../media/image28.png" Type="http://schemas.openxmlformats.org/officeDocument/2006/relationships/image"/><Relationship Id="rId8" Target="../media/image29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4.png" Type="http://schemas.openxmlformats.org/officeDocument/2006/relationships/image"/><Relationship Id="rId4" Target="../media/image25.svg" Type="http://schemas.openxmlformats.org/officeDocument/2006/relationships/image"/><Relationship Id="rId5" Target="../media/image30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4.jpe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5.png" Type="http://schemas.openxmlformats.org/officeDocument/2006/relationships/image"/><Relationship Id="rId3" Target="../media/image36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7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8.jpe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9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4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1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6963039" cy="5143500"/>
          </a:xfrm>
          <a:custGeom>
            <a:avLst/>
            <a:gdLst/>
            <a:ahLst/>
            <a:cxnLst/>
            <a:rect r="r" b="b" t="t" l="l"/>
            <a:pathLst>
              <a:path h="5143500" w="6963039">
                <a:moveTo>
                  <a:pt x="0" y="0"/>
                </a:moveTo>
                <a:lnTo>
                  <a:pt x="6963039" y="0"/>
                </a:lnTo>
                <a:lnTo>
                  <a:pt x="6963039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5000"/>
            </a:blip>
            <a:stretch>
              <a:fillRect l="0" t="-57774" r="0" b="-41306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870240" y="0"/>
            <a:ext cx="417760" cy="2111559"/>
            <a:chOff x="0" y="0"/>
            <a:chExt cx="152400" cy="77030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52400" cy="770303"/>
            </a:xfrm>
            <a:custGeom>
              <a:avLst/>
              <a:gdLst/>
              <a:ahLst/>
              <a:cxnLst/>
              <a:rect r="r" b="b" t="t" l="l"/>
              <a:pathLst>
                <a:path h="770303" w="152400">
                  <a:moveTo>
                    <a:pt x="0" y="0"/>
                  </a:moveTo>
                  <a:lnTo>
                    <a:pt x="152400" y="0"/>
                  </a:lnTo>
                  <a:lnTo>
                    <a:pt x="152400" y="770303"/>
                  </a:lnTo>
                  <a:lnTo>
                    <a:pt x="0" y="770303"/>
                  </a:lnTo>
                  <a:close/>
                </a:path>
              </a:pathLst>
            </a:custGeom>
            <a:solidFill>
              <a:srgbClr val="79AEEA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0783486" y="0"/>
            <a:ext cx="7504514" cy="5121831"/>
          </a:xfrm>
          <a:custGeom>
            <a:avLst/>
            <a:gdLst/>
            <a:ahLst/>
            <a:cxnLst/>
            <a:rect r="r" b="b" t="t" l="l"/>
            <a:pathLst>
              <a:path h="5121831" w="7504514">
                <a:moveTo>
                  <a:pt x="0" y="0"/>
                </a:moveTo>
                <a:lnTo>
                  <a:pt x="7504514" y="0"/>
                </a:lnTo>
                <a:lnTo>
                  <a:pt x="7504514" y="5121831"/>
                </a:lnTo>
                <a:lnTo>
                  <a:pt x="0" y="51218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0" y="5143500"/>
            <a:ext cx="18288000" cy="5197659"/>
          </a:xfrm>
          <a:custGeom>
            <a:avLst/>
            <a:gdLst/>
            <a:ahLst/>
            <a:cxnLst/>
            <a:rect r="r" b="b" t="t" l="l"/>
            <a:pathLst>
              <a:path h="5197659" w="18288000">
                <a:moveTo>
                  <a:pt x="0" y="0"/>
                </a:moveTo>
                <a:lnTo>
                  <a:pt x="18288000" y="0"/>
                </a:lnTo>
                <a:lnTo>
                  <a:pt x="18288000" y="5197659"/>
                </a:lnTo>
                <a:lnTo>
                  <a:pt x="0" y="519765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5000"/>
            </a:blip>
            <a:stretch>
              <a:fillRect l="0" t="-102120" r="0" b="-32299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76507" y="3920216"/>
            <a:ext cx="17911493" cy="6366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50"/>
              </a:lnSpc>
              <a:spcBef>
                <a:spcPct val="0"/>
              </a:spcBef>
            </a:pPr>
            <a:r>
              <a:rPr lang="en-US" sz="9000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rPr>
              <a:t>Marketing Dataset Project</a:t>
            </a:r>
          </a:p>
          <a:p>
            <a:pPr algn="ctr">
              <a:lnSpc>
                <a:spcPts val="7425"/>
              </a:lnSpc>
              <a:spcBef>
                <a:spcPct val="0"/>
              </a:spcBef>
            </a:pPr>
          </a:p>
          <a:p>
            <a:pPr algn="l">
              <a:lnSpc>
                <a:spcPts val="6500"/>
              </a:lnSpc>
            </a:pPr>
            <a:r>
              <a:rPr lang="en-US" b="true" sz="65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ENT 2017: AI and Data Analytics</a:t>
            </a:r>
          </a:p>
          <a:p>
            <a:pPr algn="l">
              <a:lnSpc>
                <a:spcPts val="6500"/>
              </a:lnSpc>
            </a:pPr>
          </a:p>
          <a:p>
            <a:pPr algn="l">
              <a:lnSpc>
                <a:spcPts val="6500"/>
              </a:lnSpc>
            </a:pPr>
            <a:r>
              <a:rPr lang="en-US" b="true" sz="65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Group 8: LaldinPuia Hmar, Isha, Kushal Shahi, Shruti, Adarsh Tiwari</a:t>
            </a:r>
          </a:p>
          <a:p>
            <a:pPr algn="l">
              <a:lnSpc>
                <a:spcPts val="7071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2653446"/>
            <a:ext cx="18288000" cy="7633554"/>
            <a:chOff x="0" y="0"/>
            <a:chExt cx="7729089" cy="32261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729089" cy="3226182"/>
            </a:xfrm>
            <a:custGeom>
              <a:avLst/>
              <a:gdLst/>
              <a:ahLst/>
              <a:cxnLst/>
              <a:rect r="r" b="b" t="t" l="l"/>
              <a:pathLst>
                <a:path h="3226182" w="7729089">
                  <a:moveTo>
                    <a:pt x="0" y="0"/>
                  </a:moveTo>
                  <a:lnTo>
                    <a:pt x="7729089" y="0"/>
                  </a:lnTo>
                  <a:lnTo>
                    <a:pt x="7729089" y="3226182"/>
                  </a:lnTo>
                  <a:lnTo>
                    <a:pt x="0" y="3226182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2780988"/>
            <a:chOff x="0" y="0"/>
            <a:chExt cx="8705055" cy="132374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705055" cy="1323745"/>
            </a:xfrm>
            <a:custGeom>
              <a:avLst/>
              <a:gdLst/>
              <a:ahLst/>
              <a:cxnLst/>
              <a:rect r="r" b="b" t="t" l="l"/>
              <a:pathLst>
                <a:path h="1323745" w="8705055">
                  <a:moveTo>
                    <a:pt x="0" y="0"/>
                  </a:moveTo>
                  <a:lnTo>
                    <a:pt x="8705055" y="0"/>
                  </a:lnTo>
                  <a:lnTo>
                    <a:pt x="8705055" y="1323745"/>
                  </a:lnTo>
                  <a:lnTo>
                    <a:pt x="0" y="1323745"/>
                  </a:lnTo>
                  <a:close/>
                </a:path>
              </a:pathLst>
            </a:custGeom>
            <a:solidFill>
              <a:srgbClr val="121723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0" y="145678"/>
            <a:ext cx="18288000" cy="2635310"/>
          </a:xfrm>
          <a:custGeom>
            <a:avLst/>
            <a:gdLst/>
            <a:ahLst/>
            <a:cxnLst/>
            <a:rect r="r" b="b" t="t" l="l"/>
            <a:pathLst>
              <a:path h="2635310" w="18288000">
                <a:moveTo>
                  <a:pt x="0" y="0"/>
                </a:moveTo>
                <a:lnTo>
                  <a:pt x="18288000" y="0"/>
                </a:lnTo>
                <a:lnTo>
                  <a:pt x="18288000" y="2635310"/>
                </a:lnTo>
                <a:lnTo>
                  <a:pt x="0" y="26353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"/>
            </a:blip>
            <a:stretch>
              <a:fillRect l="0" t="-153134" r="0" b="-788456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5640" y="2704788"/>
            <a:ext cx="9617397" cy="7055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</a:pP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b="true" sz="30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Cluster 0: High-income &amp; high online shopping frequency: Target with premium online shopping campaigns.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b="true" sz="30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Cluster 1: Low-income &amp; high online shopping frequency:  promote value-oriented online purchase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b="true" sz="30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Cluster 2: Low-income &amp; low online shopping frequency: Limited potential for targeted marketing efforts.</a:t>
            </a:r>
          </a:p>
          <a:p>
            <a:pPr algn="l" marL="669289" indent="-334645" lvl="1">
              <a:lnSpc>
                <a:spcPts val="4339"/>
              </a:lnSpc>
              <a:buFont typeface="Arial"/>
              <a:buChar char="•"/>
            </a:pPr>
            <a:r>
              <a:rPr lang="en-US" b="true" sz="30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Cluster 3: High-income &amp; low online shopping frequency: Focus on increasing their online purchases through premium products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9693037" y="3271107"/>
            <a:ext cx="8363789" cy="5987193"/>
          </a:xfrm>
          <a:custGeom>
            <a:avLst/>
            <a:gdLst/>
            <a:ahLst/>
            <a:cxnLst/>
            <a:rect r="r" b="b" t="t" l="l"/>
            <a:pathLst>
              <a:path h="5987193" w="8363789">
                <a:moveTo>
                  <a:pt x="0" y="0"/>
                </a:moveTo>
                <a:lnTo>
                  <a:pt x="8363789" y="0"/>
                </a:lnTo>
                <a:lnTo>
                  <a:pt x="8363789" y="5987193"/>
                </a:lnTo>
                <a:lnTo>
                  <a:pt x="0" y="59871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0" y="31477"/>
            <a:ext cx="18288000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KMeans Clustering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5640" y="1369720"/>
            <a:ext cx="18212360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49"/>
              </a:lnSpc>
              <a:spcBef>
                <a:spcPct val="0"/>
              </a:spcBef>
            </a:pPr>
            <a:r>
              <a:rPr lang="en-US" b="true" sz="4999">
                <a:solidFill>
                  <a:srgbClr val="79AEEA"/>
                </a:solidFill>
                <a:latin typeface="Roboto Bold"/>
                <a:ea typeface="Roboto Bold"/>
                <a:cs typeface="Roboto Bold"/>
                <a:sym typeface="Roboto Bold"/>
              </a:rPr>
              <a:t>Cluster wise customer segment Analysis –  Income &amp; Online Shopping frequency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6344697"/>
            <a:ext cx="18363640" cy="3942303"/>
            <a:chOff x="0" y="0"/>
            <a:chExt cx="7825569" cy="167999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825570" cy="1679992"/>
            </a:xfrm>
            <a:custGeom>
              <a:avLst/>
              <a:gdLst/>
              <a:ahLst/>
              <a:cxnLst/>
              <a:rect r="r" b="b" t="t" l="l"/>
              <a:pathLst>
                <a:path h="1679992" w="7825570">
                  <a:moveTo>
                    <a:pt x="0" y="0"/>
                  </a:moveTo>
                  <a:lnTo>
                    <a:pt x="7825570" y="0"/>
                  </a:lnTo>
                  <a:lnTo>
                    <a:pt x="7825570" y="1679992"/>
                  </a:lnTo>
                  <a:lnTo>
                    <a:pt x="0" y="1679992"/>
                  </a:lnTo>
                  <a:close/>
                </a:path>
              </a:pathLst>
            </a:custGeom>
            <a:solidFill>
              <a:srgbClr val="07122E">
                <a:alpha val="84706"/>
              </a:srgbClr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6633664"/>
            <a:chOff x="0" y="0"/>
            <a:chExt cx="8705055" cy="315761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705055" cy="3157612"/>
            </a:xfrm>
            <a:custGeom>
              <a:avLst/>
              <a:gdLst/>
              <a:ahLst/>
              <a:cxnLst/>
              <a:rect r="r" b="b" t="t" l="l"/>
              <a:pathLst>
                <a:path h="3157612" w="8705055">
                  <a:moveTo>
                    <a:pt x="0" y="0"/>
                  </a:moveTo>
                  <a:lnTo>
                    <a:pt x="8705055" y="0"/>
                  </a:lnTo>
                  <a:lnTo>
                    <a:pt x="8705055" y="3157612"/>
                  </a:lnTo>
                  <a:lnTo>
                    <a:pt x="0" y="3157612"/>
                  </a:lnTo>
                  <a:close/>
                </a:path>
              </a:pathLst>
            </a:custGeom>
            <a:solidFill>
              <a:srgbClr val="121723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75640" y="1513083"/>
            <a:ext cx="7772203" cy="5116046"/>
          </a:xfrm>
          <a:custGeom>
            <a:avLst/>
            <a:gdLst/>
            <a:ahLst/>
            <a:cxnLst/>
            <a:rect r="r" b="b" t="t" l="l"/>
            <a:pathLst>
              <a:path h="5116046" w="7772203">
                <a:moveTo>
                  <a:pt x="0" y="0"/>
                </a:moveTo>
                <a:lnTo>
                  <a:pt x="7772203" y="0"/>
                </a:lnTo>
                <a:lnTo>
                  <a:pt x="7772203" y="5116046"/>
                </a:lnTo>
                <a:lnTo>
                  <a:pt x="0" y="51160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27742" y="-19050"/>
            <a:ext cx="7420101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KMeans Clustering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847843" y="1436883"/>
            <a:ext cx="10392609" cy="51569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b="true" sz="30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Cluster 0: High online shopping frequency &amp; High spending score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b="true" sz="30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Cluster 1: High online shopping frequency, moderate spending score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b="true" sz="30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Cluster 2: Low online shopping frequency &amp; lowest spending score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b="true" sz="30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Cluster 3: Low shopping frequency &amp; moderate spending score</a:t>
            </a:r>
          </a:p>
          <a:p>
            <a:pPr algn="l">
              <a:lnSpc>
                <a:spcPts val="2715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7847843" y="261938"/>
            <a:ext cx="10392609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b="true" sz="3999">
                <a:solidFill>
                  <a:srgbClr val="79AEEA"/>
                </a:solidFill>
                <a:latin typeface="Roboto Bold"/>
                <a:ea typeface="Roboto Bold"/>
                <a:cs typeface="Roboto Bold"/>
                <a:sym typeface="Roboto Bold"/>
              </a:rPr>
              <a:t>Cluster wise customer segment Analysis – Online Shopping Frequency &amp; Spending Score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13291" y="6735222"/>
            <a:ext cx="18150349" cy="3581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b="true" sz="30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Cluster 0: High-spending score, high-income, frequent online shoppers → Luxury &amp; high-price goods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b="true" sz="30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Cluster 1: High (moderate)-spending score, low-income, High online shopping → Affordable items, frequent promotions.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b="true" sz="30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Cluster 2: Low-spending score, low-income, low online shopping → Avoid marketing focus.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b="true" sz="30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Cluster 3: High-income, low-spending score, low online shopping → Campaigns to shape spending behavior, especially online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7548" y="6671764"/>
            <a:ext cx="18192904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75"/>
              </a:lnSpc>
              <a:spcBef>
                <a:spcPct val="0"/>
              </a:spcBef>
            </a:pPr>
            <a:r>
              <a:rPr lang="en-US" b="true" sz="3500">
                <a:solidFill>
                  <a:srgbClr val="79AEEA"/>
                </a:solidFill>
                <a:latin typeface="Roboto Bold"/>
                <a:ea typeface="Roboto Bold"/>
                <a:cs typeface="Roboto Bold"/>
                <a:sym typeface="Roboto Bold"/>
              </a:rPr>
              <a:t>Cluster wise customer segmentation </a:t>
            </a:r>
            <a:r>
              <a:rPr lang="en-US" b="true" sz="3500">
                <a:solidFill>
                  <a:srgbClr val="79AEEA"/>
                </a:solidFill>
                <a:latin typeface="Roboto Bold"/>
                <a:ea typeface="Roboto Bold"/>
                <a:cs typeface="Roboto Bold"/>
                <a:sym typeface="Roboto Bold"/>
              </a:rPr>
              <a:t>&amp; Marketing Recommendations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484635" y="4326510"/>
            <a:ext cx="11596014" cy="2914961"/>
          </a:xfrm>
          <a:custGeom>
            <a:avLst/>
            <a:gdLst/>
            <a:ahLst/>
            <a:cxnLst/>
            <a:rect r="r" b="b" t="t" l="l"/>
            <a:pathLst>
              <a:path h="2914961" w="11596014">
                <a:moveTo>
                  <a:pt x="0" y="0"/>
                </a:moveTo>
                <a:lnTo>
                  <a:pt x="11596014" y="0"/>
                </a:lnTo>
                <a:lnTo>
                  <a:pt x="11596014" y="2914962"/>
                </a:lnTo>
                <a:lnTo>
                  <a:pt x="0" y="29149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1244" y="7136697"/>
            <a:ext cx="15854583" cy="2972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04"/>
              </a:lnSpc>
            </a:pPr>
            <a:r>
              <a:rPr lang="en-US" sz="3136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Cluster wise highest accuracies</a:t>
            </a:r>
            <a:r>
              <a:rPr lang="en-US" b="true" sz="3136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:</a:t>
            </a:r>
          </a:p>
          <a:p>
            <a:pPr algn="l">
              <a:lnSpc>
                <a:spcPts val="4704"/>
              </a:lnSpc>
            </a:pPr>
            <a:r>
              <a:rPr lang="en-US" b="true" sz="3136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Cluster 0: Logistic Regression has highest accuracy</a:t>
            </a:r>
          </a:p>
          <a:p>
            <a:pPr algn="l">
              <a:lnSpc>
                <a:spcPts val="4704"/>
              </a:lnSpc>
            </a:pPr>
            <a:r>
              <a:rPr lang="en-US" b="true" sz="3136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Cluster 1: CART delivers the highest accuracy.</a:t>
            </a:r>
          </a:p>
          <a:p>
            <a:pPr algn="l">
              <a:lnSpc>
                <a:spcPts val="4704"/>
              </a:lnSpc>
            </a:pPr>
            <a:r>
              <a:rPr lang="en-US" b="true" sz="3136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Cluster 2: Naive Bayes is most effective.</a:t>
            </a:r>
          </a:p>
          <a:p>
            <a:pPr algn="l">
              <a:lnSpc>
                <a:spcPts val="4704"/>
              </a:lnSpc>
            </a:pPr>
            <a:r>
              <a:rPr lang="en-US" b="true" sz="3136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Cluster 3: KNN provides the best classification accuracy.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0" y="2073796"/>
            <a:ext cx="18080649" cy="1977571"/>
          </a:xfrm>
          <a:custGeom>
            <a:avLst/>
            <a:gdLst/>
            <a:ahLst/>
            <a:cxnLst/>
            <a:rect r="r" b="b" t="t" l="l"/>
            <a:pathLst>
              <a:path h="1977571" w="18080649">
                <a:moveTo>
                  <a:pt x="0" y="0"/>
                </a:moveTo>
                <a:lnTo>
                  <a:pt x="18080649" y="0"/>
                </a:lnTo>
                <a:lnTo>
                  <a:pt x="18080649" y="1977571"/>
                </a:lnTo>
                <a:lnTo>
                  <a:pt x="0" y="19775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31477"/>
            <a:ext cx="18288000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b="true">
                <a:solidFill>
                  <a:srgbClr val="79AEEA"/>
                </a:solidFill>
                <a:latin typeface="Roboto Bold"/>
                <a:ea typeface="Roboto Bold"/>
                <a:cs typeface="Roboto Bold"/>
                <a:sym typeface="Roboto Bold"/>
              </a:rPr>
              <a:t>KMeans Clustering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63332" y="1258280"/>
            <a:ext cx="14605247" cy="7158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Cluster overview (Average values and Max frequencies)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2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26107"/>
            <a:chOff x="0" y="0"/>
            <a:chExt cx="8705055" cy="6312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705055" cy="631225"/>
            </a:xfrm>
            <a:custGeom>
              <a:avLst/>
              <a:gdLst/>
              <a:ahLst/>
              <a:cxnLst/>
              <a:rect r="r" b="b" t="t" l="l"/>
              <a:pathLst>
                <a:path h="631225" w="8705055">
                  <a:moveTo>
                    <a:pt x="0" y="0"/>
                  </a:moveTo>
                  <a:lnTo>
                    <a:pt x="8705055" y="0"/>
                  </a:lnTo>
                  <a:lnTo>
                    <a:pt x="8705055" y="631225"/>
                  </a:lnTo>
                  <a:lnTo>
                    <a:pt x="0" y="631225"/>
                  </a:lnTo>
                  <a:close/>
                </a:path>
              </a:pathLst>
            </a:custGeom>
            <a:solidFill>
              <a:srgbClr val="3A72B2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48510" y="3183890"/>
            <a:ext cx="9807594" cy="1563529"/>
          </a:xfrm>
          <a:custGeom>
            <a:avLst/>
            <a:gdLst/>
            <a:ahLst/>
            <a:cxnLst/>
            <a:rect r="r" b="b" t="t" l="l"/>
            <a:pathLst>
              <a:path h="1563529" w="9807594">
                <a:moveTo>
                  <a:pt x="0" y="0"/>
                </a:moveTo>
                <a:lnTo>
                  <a:pt x="9807594" y="0"/>
                </a:lnTo>
                <a:lnTo>
                  <a:pt x="9807594" y="1563529"/>
                </a:lnTo>
                <a:lnTo>
                  <a:pt x="0" y="15635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4777227" y="4986655"/>
            <a:ext cx="27688699" cy="5300345"/>
          </a:xfrm>
          <a:custGeom>
            <a:avLst/>
            <a:gdLst/>
            <a:ahLst/>
            <a:cxnLst/>
            <a:rect r="r" b="b" t="t" l="l"/>
            <a:pathLst>
              <a:path h="5300345" w="27688699">
                <a:moveTo>
                  <a:pt x="0" y="0"/>
                </a:moveTo>
                <a:lnTo>
                  <a:pt x="27688699" y="0"/>
                </a:lnTo>
                <a:lnTo>
                  <a:pt x="27688699" y="5300345"/>
                </a:lnTo>
                <a:lnTo>
                  <a:pt x="0" y="53003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91349" r="0" b="-110894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1820" y="316899"/>
            <a:ext cx="18226180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ANOVA Analysis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8510" y="1482204"/>
            <a:ext cx="9634214" cy="160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b="true" sz="30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Determine if average spending scores differ across shopping channels (Online, In-Store, Both) for the dataset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69414" y="1409700"/>
            <a:ext cx="8418586" cy="3472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b="true" sz="27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Findings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b="true" sz="27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At the 5% significance level, the average spending scores are equal across all shopping channels.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b="true" sz="27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Shopping channel preference does not significantly influence customer spending behavior.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052307" y="5081905"/>
            <a:ext cx="7183041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75"/>
              </a:lnSpc>
              <a:spcBef>
                <a:spcPct val="0"/>
              </a:spcBef>
            </a:pPr>
            <a:r>
              <a:rPr lang="en-US" b="true" sz="3500">
                <a:solidFill>
                  <a:srgbClr val="004AAD"/>
                </a:solidFill>
                <a:latin typeface="Roboto Bold"/>
                <a:ea typeface="Roboto Bold"/>
                <a:cs typeface="Roboto Bold"/>
                <a:sym typeface="Roboto Bold"/>
              </a:rPr>
              <a:t>Marketing Implications &amp; Strategies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0" y="5653405"/>
            <a:ext cx="18288000" cy="4860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499"/>
              </a:lnSpc>
              <a:buAutoNum type="arabicPeriod" startAt="1"/>
            </a:pPr>
            <a:r>
              <a:rPr lang="en-US" b="true" sz="2799">
                <a:solidFill>
                  <a:srgbClr val="07122E"/>
                </a:solidFill>
                <a:latin typeface="Roboto Bold"/>
                <a:ea typeface="Roboto Bold"/>
                <a:cs typeface="Roboto Bold"/>
                <a:sym typeface="Roboto Bold"/>
              </a:rPr>
              <a:t>Uniform Spending Behavior Across Channels: Focus on broad, cross-channel marketing campaigns instead of channel-specific promotions.</a:t>
            </a:r>
          </a:p>
          <a:p>
            <a:pPr algn="l" marL="604519" indent="-302260" lvl="1">
              <a:lnSpc>
                <a:spcPts val="3499"/>
              </a:lnSpc>
              <a:buAutoNum type="arabicPeriod" startAt="1"/>
            </a:pPr>
            <a:r>
              <a:rPr lang="en-US" b="true" sz="2799">
                <a:solidFill>
                  <a:srgbClr val="07122E"/>
                </a:solidFill>
                <a:latin typeface="Roboto Bold"/>
                <a:ea typeface="Roboto Bold"/>
                <a:cs typeface="Roboto Bold"/>
                <a:sym typeface="Roboto Bold"/>
              </a:rPr>
              <a:t>Cross-Channel Opportunities: Promote omnichannel experiences. Ex: Shop online, pick up in-store. Provide consistent promotions across all channels. </a:t>
            </a:r>
          </a:p>
          <a:p>
            <a:pPr algn="l" marL="604519" indent="-302260" lvl="1">
              <a:lnSpc>
                <a:spcPts val="3499"/>
              </a:lnSpc>
              <a:buAutoNum type="arabicPeriod" startAt="1"/>
            </a:pPr>
            <a:r>
              <a:rPr lang="en-US" b="true" sz="2799">
                <a:solidFill>
                  <a:srgbClr val="07122E"/>
                </a:solidFill>
                <a:latin typeface="Roboto Bold"/>
                <a:ea typeface="Roboto Bold"/>
                <a:cs typeface="Roboto Bold"/>
                <a:sym typeface="Roboto Bold"/>
              </a:rPr>
              <a:t>Customer-Centric Segmentation: Shift focus to customer-centric promotions such as income, spending score, or product preferences.</a:t>
            </a:r>
          </a:p>
          <a:p>
            <a:pPr algn="l" marL="604519" indent="-302260" lvl="1">
              <a:lnSpc>
                <a:spcPts val="3499"/>
              </a:lnSpc>
              <a:buAutoNum type="arabicPeriod" startAt="1"/>
            </a:pPr>
            <a:r>
              <a:rPr lang="en-US" b="true" sz="2799">
                <a:solidFill>
                  <a:srgbClr val="07122E"/>
                </a:solidFill>
                <a:latin typeface="Roboto Bold"/>
                <a:ea typeface="Roboto Bold"/>
                <a:cs typeface="Roboto Bold"/>
                <a:sym typeface="Roboto Bold"/>
              </a:rPr>
              <a:t>Channel Investment Decisions: Evaluate operational costs of each channel &amp; Reallocate resources to improve efficiency or customer experience uniformly.</a:t>
            </a:r>
          </a:p>
          <a:p>
            <a:pPr algn="l" marL="604519" indent="-302260" lvl="1">
              <a:lnSpc>
                <a:spcPts val="3499"/>
              </a:lnSpc>
              <a:buAutoNum type="arabicPeriod" startAt="1"/>
            </a:pPr>
            <a:r>
              <a:rPr lang="en-US" b="true" sz="2799">
                <a:solidFill>
                  <a:srgbClr val="07122E"/>
                </a:solidFill>
                <a:latin typeface="Roboto Bold"/>
                <a:ea typeface="Roboto Bold"/>
                <a:cs typeface="Roboto Bold"/>
                <a:sym typeface="Roboto Bold"/>
              </a:rPr>
              <a:t>Experimentation Potential: Experiment with promotions targeting specific customer segments in each channel. Measure the impact of discounts, loyalty rewards, or new offers.</a:t>
            </a:r>
          </a:p>
          <a:p>
            <a:pPr algn="l">
              <a:lnSpc>
                <a:spcPts val="3919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9950196"/>
            <a:ext cx="6277697" cy="321732"/>
          </a:xfrm>
          <a:custGeom>
            <a:avLst/>
            <a:gdLst/>
            <a:ahLst/>
            <a:cxnLst/>
            <a:rect r="r" b="b" t="t" l="l"/>
            <a:pathLst>
              <a:path h="321732" w="6277697">
                <a:moveTo>
                  <a:pt x="0" y="0"/>
                </a:moveTo>
                <a:lnTo>
                  <a:pt x="6277697" y="0"/>
                </a:lnTo>
                <a:lnTo>
                  <a:pt x="6277697" y="321732"/>
                </a:lnTo>
                <a:lnTo>
                  <a:pt x="0" y="3217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0"/>
            <a:ext cx="18288000" cy="1326107"/>
            <a:chOff x="0" y="0"/>
            <a:chExt cx="8705055" cy="63122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705055" cy="631225"/>
            </a:xfrm>
            <a:custGeom>
              <a:avLst/>
              <a:gdLst/>
              <a:ahLst/>
              <a:cxnLst/>
              <a:rect r="r" b="b" t="t" l="l"/>
              <a:pathLst>
                <a:path h="631225" w="8705055">
                  <a:moveTo>
                    <a:pt x="0" y="0"/>
                  </a:moveTo>
                  <a:lnTo>
                    <a:pt x="8705055" y="0"/>
                  </a:lnTo>
                  <a:lnTo>
                    <a:pt x="8705055" y="631225"/>
                  </a:lnTo>
                  <a:lnTo>
                    <a:pt x="0" y="631225"/>
                  </a:lnTo>
                  <a:close/>
                </a:path>
              </a:pathLst>
            </a:custGeom>
            <a:solidFill>
              <a:srgbClr val="7BA0CB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2238911" y="4043824"/>
            <a:ext cx="6049089" cy="2570863"/>
          </a:xfrm>
          <a:custGeom>
            <a:avLst/>
            <a:gdLst/>
            <a:ahLst/>
            <a:cxnLst/>
            <a:rect r="r" b="b" t="t" l="l"/>
            <a:pathLst>
              <a:path h="2570863" w="6049089">
                <a:moveTo>
                  <a:pt x="0" y="0"/>
                </a:moveTo>
                <a:lnTo>
                  <a:pt x="6049089" y="0"/>
                </a:lnTo>
                <a:lnTo>
                  <a:pt x="6049089" y="2570863"/>
                </a:lnTo>
                <a:lnTo>
                  <a:pt x="0" y="257086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277697" y="7501832"/>
            <a:ext cx="6018047" cy="2730689"/>
          </a:xfrm>
          <a:custGeom>
            <a:avLst/>
            <a:gdLst/>
            <a:ahLst/>
            <a:cxnLst/>
            <a:rect r="r" b="b" t="t" l="l"/>
            <a:pathLst>
              <a:path h="2730689" w="6018047">
                <a:moveTo>
                  <a:pt x="0" y="0"/>
                </a:moveTo>
                <a:lnTo>
                  <a:pt x="6018047" y="0"/>
                </a:lnTo>
                <a:lnTo>
                  <a:pt x="6018047" y="2730689"/>
                </a:lnTo>
                <a:lnTo>
                  <a:pt x="0" y="273068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0" y="7501832"/>
            <a:ext cx="6206111" cy="2730689"/>
          </a:xfrm>
          <a:custGeom>
            <a:avLst/>
            <a:gdLst/>
            <a:ahLst/>
            <a:cxnLst/>
            <a:rect r="r" b="b" t="t" l="l"/>
            <a:pathLst>
              <a:path h="2730689" w="6206111">
                <a:moveTo>
                  <a:pt x="0" y="0"/>
                </a:moveTo>
                <a:lnTo>
                  <a:pt x="6206111" y="0"/>
                </a:lnTo>
                <a:lnTo>
                  <a:pt x="6206111" y="2730689"/>
                </a:lnTo>
                <a:lnTo>
                  <a:pt x="0" y="273068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2420247" y="7565666"/>
            <a:ext cx="5867753" cy="2655158"/>
          </a:xfrm>
          <a:custGeom>
            <a:avLst/>
            <a:gdLst/>
            <a:ahLst/>
            <a:cxnLst/>
            <a:rect r="r" b="b" t="t" l="l"/>
            <a:pathLst>
              <a:path h="2655158" w="5867753">
                <a:moveTo>
                  <a:pt x="0" y="0"/>
                </a:moveTo>
                <a:lnTo>
                  <a:pt x="5867753" y="0"/>
                </a:lnTo>
                <a:lnTo>
                  <a:pt x="5867753" y="2655158"/>
                </a:lnTo>
                <a:lnTo>
                  <a:pt x="0" y="265515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73380" y="1538188"/>
            <a:ext cx="12060027" cy="503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b="true" sz="2999">
                <a:solidFill>
                  <a:srgbClr val="79AEEA"/>
                </a:solidFill>
                <a:latin typeface="Roboto Bold"/>
                <a:ea typeface="Roboto Bold"/>
                <a:cs typeface="Roboto Bold"/>
                <a:sym typeface="Roboto Bold"/>
              </a:rPr>
              <a:t>Assumptions &amp; Methodology</a:t>
            </a:r>
          </a:p>
          <a:p>
            <a:pPr algn="l" marL="647698" indent="-323849" lvl="1">
              <a:lnSpc>
                <a:spcPts val="4499"/>
              </a:lnSpc>
              <a:buFont typeface="Arial"/>
              <a:buChar char="•"/>
            </a:pPr>
            <a:r>
              <a:rPr lang="en-US" b="true" sz="2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Linearity: Pairwise scatter plots indicate mostly linear relationships (except Age vs. Spending Score)</a:t>
            </a:r>
          </a:p>
          <a:p>
            <a:pPr algn="l" marL="647698" indent="-323849" lvl="1">
              <a:lnSpc>
                <a:spcPts val="4499"/>
              </a:lnSpc>
              <a:buFont typeface="Arial"/>
              <a:buChar char="•"/>
            </a:pPr>
            <a:r>
              <a:rPr lang="en-US" b="true" sz="2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Normality: QQ plots confirm approximate normality for features and residuals (5% significance level)</a:t>
            </a:r>
          </a:p>
          <a:p>
            <a:pPr algn="l" marL="647698" indent="-323849" lvl="1">
              <a:lnSpc>
                <a:spcPts val="4499"/>
              </a:lnSpc>
              <a:buFont typeface="Arial"/>
              <a:buChar char="•"/>
            </a:pPr>
            <a:r>
              <a:rPr lang="en-US" b="true" sz="2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Homogeneity of Variances: Levene's Test confirms equality of variances among features</a:t>
            </a:r>
          </a:p>
          <a:p>
            <a:pPr algn="l" marL="647698" indent="-323849" lvl="1">
              <a:lnSpc>
                <a:spcPts val="4499"/>
              </a:lnSpc>
              <a:buFont typeface="Arial"/>
              <a:buChar char="•"/>
            </a:pPr>
            <a:r>
              <a:rPr lang="en-US" b="true" sz="2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Mean Equality: Two-tailed t-tests show no statistical differences between mean values across features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0" y="-144984"/>
            <a:ext cx="18288000" cy="1339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99"/>
              </a:lnSpc>
              <a:spcBef>
                <a:spcPct val="0"/>
              </a:spcBef>
            </a:pPr>
            <a:r>
              <a:rPr lang="en-US" b="true" sz="6999" spc="13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Regression Analysis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980448" y="3246338"/>
            <a:ext cx="327885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AGE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340034" y="6767087"/>
            <a:ext cx="589337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Online Shopping Frequency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0" y="6875514"/>
            <a:ext cx="614953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Income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420247" y="6767087"/>
            <a:ext cx="586775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Spending Score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9950196"/>
            <a:ext cx="6277697" cy="321732"/>
          </a:xfrm>
          <a:custGeom>
            <a:avLst/>
            <a:gdLst/>
            <a:ahLst/>
            <a:cxnLst/>
            <a:rect r="r" b="b" t="t" l="l"/>
            <a:pathLst>
              <a:path h="321732" w="6277697">
                <a:moveTo>
                  <a:pt x="0" y="0"/>
                </a:moveTo>
                <a:lnTo>
                  <a:pt x="6277697" y="0"/>
                </a:lnTo>
                <a:lnTo>
                  <a:pt x="6277697" y="321732"/>
                </a:lnTo>
                <a:lnTo>
                  <a:pt x="0" y="3217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0"/>
            <a:ext cx="18288000" cy="1326107"/>
            <a:chOff x="0" y="0"/>
            <a:chExt cx="8705055" cy="63122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705055" cy="631225"/>
            </a:xfrm>
            <a:custGeom>
              <a:avLst/>
              <a:gdLst/>
              <a:ahLst/>
              <a:cxnLst/>
              <a:rect r="r" b="b" t="t" l="l"/>
              <a:pathLst>
                <a:path h="631225" w="8705055">
                  <a:moveTo>
                    <a:pt x="0" y="0"/>
                  </a:moveTo>
                  <a:lnTo>
                    <a:pt x="8705055" y="0"/>
                  </a:lnTo>
                  <a:lnTo>
                    <a:pt x="8705055" y="631225"/>
                  </a:lnTo>
                  <a:lnTo>
                    <a:pt x="0" y="631225"/>
                  </a:lnTo>
                  <a:close/>
                </a:path>
              </a:pathLst>
            </a:custGeom>
            <a:solidFill>
              <a:srgbClr val="7BA0CB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372221" y="1804394"/>
            <a:ext cx="17543558" cy="3339106"/>
          </a:xfrm>
          <a:custGeom>
            <a:avLst/>
            <a:gdLst/>
            <a:ahLst/>
            <a:cxnLst/>
            <a:rect r="r" b="b" t="t" l="l"/>
            <a:pathLst>
              <a:path h="3339106" w="17543558">
                <a:moveTo>
                  <a:pt x="0" y="0"/>
                </a:moveTo>
                <a:lnTo>
                  <a:pt x="17543558" y="0"/>
                </a:lnTo>
                <a:lnTo>
                  <a:pt x="17543558" y="3339106"/>
                </a:lnTo>
                <a:lnTo>
                  <a:pt x="0" y="333910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3380" y="5686425"/>
            <a:ext cx="18114620" cy="3657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b="true" sz="2999">
                <a:solidFill>
                  <a:srgbClr val="E2C9A1"/>
                </a:solidFill>
                <a:latin typeface="Roboto Bold"/>
                <a:ea typeface="Roboto Bold"/>
                <a:cs typeface="Roboto Bold"/>
                <a:sym typeface="Roboto Bold"/>
              </a:rPr>
              <a:t>Coefficient Interpretation</a:t>
            </a:r>
          </a:p>
          <a:p>
            <a:pPr algn="l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b="true" sz="2999">
                <a:solidFill>
                  <a:srgbClr val="79AEEA"/>
                </a:solidFill>
                <a:latin typeface="Roboto Bold"/>
                <a:ea typeface="Roboto Bold"/>
                <a:cs typeface="Roboto Bold"/>
                <a:sym typeface="Roboto Bold"/>
              </a:rPr>
              <a:t>Income (0.2609): Every 1-unit increase in income raises Spending Score by 0.2609 points (statistically significant).</a:t>
            </a:r>
          </a:p>
          <a:p>
            <a:pPr algn="l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b="true" sz="2999">
                <a:solidFill>
                  <a:srgbClr val="79AEEA"/>
                </a:solidFill>
                <a:latin typeface="Roboto Bold"/>
                <a:ea typeface="Roboto Bold"/>
                <a:cs typeface="Roboto Bold"/>
                <a:sym typeface="Roboto Bold"/>
              </a:rPr>
              <a:t>Online Shopping Frequency (0.6706): Every 1-unit increase in shopping frequency raises Spending Score by 0.6706 points (statistically significant).</a:t>
            </a:r>
          </a:p>
          <a:p>
            <a:pPr algn="l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b="true" sz="2999">
                <a:solidFill>
                  <a:srgbClr val="79AEEA"/>
                </a:solidFill>
                <a:latin typeface="Roboto Bold"/>
                <a:ea typeface="Roboto Bold"/>
                <a:cs typeface="Roboto Bold"/>
                <a:sym typeface="Roboto Bold"/>
              </a:rPr>
              <a:t>Age (0.0016): A 1-year increase in age raises Spending Score by 0.0016 points (not statistically significant).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0" y="-144984"/>
            <a:ext cx="18288000" cy="1339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99"/>
              </a:lnSpc>
              <a:spcBef>
                <a:spcPct val="0"/>
              </a:spcBef>
            </a:pPr>
            <a:r>
              <a:rPr lang="en-US" b="true" sz="6999" spc="13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Regression Analysis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6988B6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-144984"/>
            <a:ext cx="18288000" cy="1339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99"/>
              </a:lnSpc>
              <a:spcBef>
                <a:spcPct val="0"/>
              </a:spcBef>
            </a:pPr>
            <a:r>
              <a:rPr lang="en-US" b="true" sz="6999" spc="13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Regression Analysis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3380" y="1566763"/>
            <a:ext cx="17831459" cy="4155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b="true" sz="2999">
                <a:solidFill>
                  <a:srgbClr val="79AEEA"/>
                </a:solidFill>
                <a:latin typeface="Roboto Bold"/>
                <a:ea typeface="Roboto Bold"/>
                <a:cs typeface="Roboto Bold"/>
                <a:sym typeface="Roboto Bold"/>
              </a:rPr>
              <a:t>Model Performance </a:t>
            </a:r>
          </a:p>
          <a:p>
            <a:pPr algn="just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b="true" sz="2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Mean Squared Error (MSE) is 0.25 : This indicates that, on average, the squared difference between the actual Spending Scores and the predicted values is minimal, signifying high predictive accuracy.</a:t>
            </a:r>
          </a:p>
          <a:p>
            <a:pPr algn="just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b="true" sz="2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R-squared (R²): The model explains 94.8% of the variance in Spending Score using the predictors (Age, Income, and Online Shopping Frequency). This high R² value shows that the model fits the data well, leaving only 5.2% of the variance unexplained, potentially due to factors not included in the model.</a:t>
            </a:r>
          </a:p>
          <a:p>
            <a:pPr algn="just">
              <a:lnSpc>
                <a:spcPts val="391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73380" y="5920298"/>
            <a:ext cx="17831459" cy="3133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b="true" sz="2999">
                <a:solidFill>
                  <a:srgbClr val="E2C9A1"/>
                </a:solidFill>
                <a:latin typeface="Roboto Bold"/>
                <a:ea typeface="Roboto Bold"/>
                <a:cs typeface="Roboto Bold"/>
                <a:sym typeface="Roboto Bold"/>
              </a:rPr>
              <a:t>Insights &amp; Implications</a:t>
            </a:r>
          </a:p>
          <a:p>
            <a:pPr algn="l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b="true" sz="29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Income &amp; Online Shopping Frequency: Significant predictors of Spending Score. Focus marketing efforts on high-income and frequent online shoppers for better returns.</a:t>
            </a:r>
          </a:p>
          <a:p>
            <a:pPr algn="l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b="true" sz="29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Age Factor: Age has minimal influence; prioritize other predictors for segmentation.</a:t>
            </a:r>
          </a:p>
          <a:p>
            <a:pPr algn="l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b="true" sz="29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High Model Accuracy: Confirms strong predictive capabilities for Spending Score using selected variables.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2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26107"/>
            <a:chOff x="0" y="0"/>
            <a:chExt cx="8705055" cy="6312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705055" cy="631225"/>
            </a:xfrm>
            <a:custGeom>
              <a:avLst/>
              <a:gdLst/>
              <a:ahLst/>
              <a:cxnLst/>
              <a:rect r="r" b="b" t="t" l="l"/>
              <a:pathLst>
                <a:path h="631225" w="8705055">
                  <a:moveTo>
                    <a:pt x="0" y="0"/>
                  </a:moveTo>
                  <a:lnTo>
                    <a:pt x="8705055" y="0"/>
                  </a:lnTo>
                  <a:lnTo>
                    <a:pt x="8705055" y="631225"/>
                  </a:lnTo>
                  <a:lnTo>
                    <a:pt x="0" y="631225"/>
                  </a:lnTo>
                  <a:close/>
                </a:path>
              </a:pathLst>
            </a:custGeom>
            <a:solidFill>
              <a:srgbClr val="3A72B2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7910108" y="3095014"/>
            <a:ext cx="10014433" cy="6921086"/>
          </a:xfrm>
          <a:custGeom>
            <a:avLst/>
            <a:gdLst/>
            <a:ahLst/>
            <a:cxnLst/>
            <a:rect r="r" b="b" t="t" l="l"/>
            <a:pathLst>
              <a:path h="6921086" w="10014433">
                <a:moveTo>
                  <a:pt x="0" y="0"/>
                </a:moveTo>
                <a:lnTo>
                  <a:pt x="10014433" y="0"/>
                </a:lnTo>
                <a:lnTo>
                  <a:pt x="10014433" y="6921086"/>
                </a:lnTo>
                <a:lnTo>
                  <a:pt x="0" y="69210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220141"/>
            <a:ext cx="18288000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  <a:spcBef>
                <a:spcPct val="0"/>
              </a:spcBef>
            </a:pPr>
            <a:r>
              <a:rPr lang="en-US" b="true" sz="6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K-Nearest Neighbors (KNN) Analysis</a:t>
            </a:r>
            <a:r>
              <a:rPr lang="en-US" b="true" sz="6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1921509"/>
            <a:ext cx="18288000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true" sz="31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Classify customer loyalty program membership (Yes/No) using demographic and behavioral variables.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04554" y="4366394"/>
            <a:ext cx="7043941" cy="4311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b="true" sz="34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Optimization Process</a:t>
            </a:r>
          </a:p>
          <a:p>
            <a:pPr algn="l">
              <a:lnSpc>
                <a:spcPts val="4899"/>
              </a:lnSpc>
            </a:pPr>
            <a:r>
              <a:rPr lang="en-US" b="true" sz="34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K Value Selection:</a:t>
            </a:r>
          </a:p>
          <a:p>
            <a:pPr algn="l" marL="755647" indent="-377824" lvl="1">
              <a:lnSpc>
                <a:spcPts val="4899"/>
              </a:lnSpc>
              <a:buFont typeface="Arial"/>
              <a:buChar char="•"/>
            </a:pPr>
            <a:r>
              <a:rPr lang="en-US" b="true" sz="34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Explored k values in the range of 1 to 10.</a:t>
            </a:r>
          </a:p>
          <a:p>
            <a:pPr algn="l" marL="755647" indent="-377824" lvl="1">
              <a:lnSpc>
                <a:spcPts val="4899"/>
              </a:lnSpc>
              <a:buFont typeface="Arial"/>
              <a:buChar char="•"/>
            </a:pPr>
            <a:r>
              <a:rPr lang="en-US" b="true" sz="34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Optimal k=8, with a threshold of 0.5, provided the maximum model accuracy.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15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7757" y="911220"/>
            <a:ext cx="17625215" cy="8480307"/>
          </a:xfrm>
          <a:custGeom>
            <a:avLst/>
            <a:gdLst/>
            <a:ahLst/>
            <a:cxnLst/>
            <a:rect r="r" b="b" t="t" l="l"/>
            <a:pathLst>
              <a:path h="8480307" w="17625215">
                <a:moveTo>
                  <a:pt x="0" y="0"/>
                </a:moveTo>
                <a:lnTo>
                  <a:pt x="17625215" y="0"/>
                </a:lnTo>
                <a:lnTo>
                  <a:pt x="17625215" y="8480307"/>
                </a:lnTo>
                <a:lnTo>
                  <a:pt x="0" y="84803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252479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2203" y="3204952"/>
            <a:ext cx="7626596" cy="5695901"/>
          </a:xfrm>
          <a:custGeom>
            <a:avLst/>
            <a:gdLst/>
            <a:ahLst/>
            <a:cxnLst/>
            <a:rect r="r" b="b" t="t" l="l"/>
            <a:pathLst>
              <a:path h="5695901" w="7626596">
                <a:moveTo>
                  <a:pt x="0" y="0"/>
                </a:moveTo>
                <a:lnTo>
                  <a:pt x="7626597" y="0"/>
                </a:lnTo>
                <a:lnTo>
                  <a:pt x="7626597" y="5695901"/>
                </a:lnTo>
                <a:lnTo>
                  <a:pt x="0" y="5695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00" t="0" r="-110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326107"/>
            <a:chOff x="0" y="0"/>
            <a:chExt cx="8705055" cy="63122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705055" cy="631225"/>
            </a:xfrm>
            <a:custGeom>
              <a:avLst/>
              <a:gdLst/>
              <a:ahLst/>
              <a:cxnLst/>
              <a:rect r="r" b="b" t="t" l="l"/>
              <a:pathLst>
                <a:path h="631225" w="8705055">
                  <a:moveTo>
                    <a:pt x="0" y="0"/>
                  </a:moveTo>
                  <a:lnTo>
                    <a:pt x="8705055" y="0"/>
                  </a:lnTo>
                  <a:lnTo>
                    <a:pt x="8705055" y="631225"/>
                  </a:lnTo>
                  <a:lnTo>
                    <a:pt x="0" y="631225"/>
                  </a:lnTo>
                  <a:close/>
                </a:path>
              </a:pathLst>
            </a:custGeom>
            <a:solidFill>
              <a:srgbClr val="3A72B2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0" y="220141"/>
            <a:ext cx="18288000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  <a:spcBef>
                <a:spcPct val="0"/>
              </a:spcBef>
            </a:pPr>
            <a:r>
              <a:rPr lang="en-US" b="true" sz="6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Naive Bayes Analysis</a:t>
            </a:r>
            <a:r>
              <a:rPr lang="en-US" b="true" sz="6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62203" y="1452529"/>
            <a:ext cx="17592346" cy="1083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0"/>
              </a:lnSpc>
            </a:pPr>
            <a:r>
              <a:rPr lang="en-US" b="true" sz="31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Classify loyalty program membership (Yes/No) using predictors such as Age, Income, Spending Score, and Online Shopping Frequency.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177767" y="3214477"/>
            <a:ext cx="10110233" cy="6498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</a:p>
          <a:p>
            <a:pPr algn="l">
              <a:lnSpc>
                <a:spcPts val="4199"/>
              </a:lnSpc>
            </a:pPr>
            <a:r>
              <a:rPr lang="en-US" b="true" sz="2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1. Overall Accuracy: </a:t>
            </a:r>
          </a:p>
          <a:p>
            <a:pPr algn="l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b="true" sz="2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The model is correct in 51% of predictions. </a:t>
            </a:r>
          </a:p>
          <a:p>
            <a:pPr algn="l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b="true" sz="2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However, accuracy alone is not meaningful as the model appears heavily biased toward Class 0.0.</a:t>
            </a:r>
          </a:p>
          <a:p>
            <a:pPr algn="l">
              <a:lnSpc>
                <a:spcPts val="4199"/>
              </a:lnSpc>
            </a:pPr>
            <a:r>
              <a:rPr lang="en-US" b="true" sz="2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2. </a:t>
            </a:r>
            <a:r>
              <a:rPr lang="en-US" b="true" sz="2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Class 1.0 (Loyalty Program Members): </a:t>
            </a:r>
          </a:p>
          <a:p>
            <a:pPr algn="l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b="true" sz="2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Precision: 0.00 – None of the predicted Class 1.0 instances are correct.</a:t>
            </a:r>
          </a:p>
          <a:p>
            <a:pPr algn="l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b="true" sz="2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Recall: 0.00 – The model fails to identify any true instances of Class 1.0.</a:t>
            </a:r>
          </a:p>
          <a:p>
            <a:pPr algn="l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b="true" sz="2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F1-Score: 0.00 – Indicates a complete failure to balance precision and recall for Class 1.0.</a:t>
            </a:r>
          </a:p>
          <a:p>
            <a:pPr algn="l">
              <a:lnSpc>
                <a:spcPts val="3919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DFD">
                <a:alpha val="100000"/>
              </a:srgbClr>
            </a:gs>
            <a:gs pos="100000">
              <a:srgbClr val="6988B6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746359" y="6266208"/>
            <a:ext cx="4020792" cy="4020792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3A72B2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336144" cy="336144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336144" y="336144"/>
            <a:ext cx="692556" cy="692556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79AEEA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0780524" y="0"/>
            <a:ext cx="7507476" cy="9258300"/>
          </a:xfrm>
          <a:custGeom>
            <a:avLst/>
            <a:gdLst/>
            <a:ahLst/>
            <a:cxnLst/>
            <a:rect r="r" b="b" t="t" l="l"/>
            <a:pathLst>
              <a:path h="9258300" w="7507476">
                <a:moveTo>
                  <a:pt x="0" y="0"/>
                </a:moveTo>
                <a:lnTo>
                  <a:pt x="7507476" y="0"/>
                </a:lnTo>
                <a:lnTo>
                  <a:pt x="7507476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854" r="0" b="-10854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14820" y="1959820"/>
            <a:ext cx="8631539" cy="5626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b="true" sz="4000" spc="8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Purpose: This project analyzes a marketing dataset with customer-level data using various AI and data analytics techniques. The goal is to identify patterns, predict behaviors, and provide actionable insights for improved marketing strategies.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585788"/>
            <a:ext cx="6143753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49"/>
              </a:lnSpc>
            </a:pPr>
            <a:r>
              <a:rPr lang="en-US" sz="6999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 Introduction</a:t>
            </a:r>
          </a:p>
        </p:txBody>
      </p:sp>
      <p:sp>
        <p:nvSpPr>
          <p:cNvPr name="AutoShape 11" id="11"/>
          <p:cNvSpPr/>
          <p:nvPr/>
        </p:nvSpPr>
        <p:spPr>
          <a:xfrm>
            <a:off x="1028700" y="9210675"/>
            <a:ext cx="1011477" cy="0"/>
          </a:xfrm>
          <a:prstGeom prst="line">
            <a:avLst/>
          </a:prstGeom>
          <a:ln cap="flat" w="95250">
            <a:solidFill>
              <a:srgbClr val="79AEEA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1124300" y="4113207"/>
            <a:ext cx="4133761" cy="8612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BA0C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7543" y="1292402"/>
            <a:ext cx="17653863" cy="8717212"/>
          </a:xfrm>
          <a:custGeom>
            <a:avLst/>
            <a:gdLst/>
            <a:ahLst/>
            <a:cxnLst/>
            <a:rect r="r" b="b" t="t" l="l"/>
            <a:pathLst>
              <a:path h="8717212" w="17653863">
                <a:moveTo>
                  <a:pt x="0" y="0"/>
                </a:moveTo>
                <a:lnTo>
                  <a:pt x="17653864" y="0"/>
                </a:lnTo>
                <a:lnTo>
                  <a:pt x="17653864" y="8717212"/>
                </a:lnTo>
                <a:lnTo>
                  <a:pt x="0" y="87172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623" r="0" b="-1630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76800" y="2232167"/>
            <a:ext cx="17334401" cy="5746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3. Class 0.0 (Non-Members):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b="true" sz="30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Precision: 0.51 – About half of the predictions for Class 0.0 are correct.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b="true" sz="30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Recall: 1.00 – Captures all actual Class 0.0 instances (perfect recall).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b="true" sz="30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F1-Score: 0.67 – Higher than Class 1.0 due to perfect recall, despite limited precision.</a:t>
            </a:r>
          </a:p>
          <a:p>
            <a:pPr algn="l">
              <a:lnSpc>
                <a:spcPts val="4200"/>
              </a:lnSpc>
            </a:pPr>
            <a:r>
              <a:rPr lang="en-US" sz="3000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4. </a:t>
            </a:r>
            <a:r>
              <a:rPr lang="en-US" sz="3000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Class Imbalance Handling:</a:t>
            </a:r>
          </a:p>
          <a:p>
            <a:pPr algn="l" marL="1295400" indent="-4318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For class 0.0:</a:t>
            </a:r>
          </a:p>
          <a:p>
            <a:pPr algn="l" marL="1943100" indent="-485775" lvl="3">
              <a:lnSpc>
                <a:spcPts val="4200"/>
              </a:lnSpc>
              <a:buFont typeface="Arial"/>
              <a:buChar char="￭"/>
            </a:pPr>
            <a:r>
              <a:rPr lang="en-US" b="true" sz="30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Precision (0.51): About half of the predictions for class 0.0 are correct.</a:t>
            </a:r>
          </a:p>
          <a:p>
            <a:pPr algn="l" marL="1943100" indent="-485775" lvl="3">
              <a:lnSpc>
                <a:spcPts val="4200"/>
              </a:lnSpc>
              <a:buFont typeface="Arial"/>
              <a:buChar char="￭"/>
            </a:pPr>
            <a:r>
              <a:rPr lang="en-US" b="true" sz="30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Recall (1.00): The model predicts every instance as 0.0, so it captures all actual 0.0 labels perfectly.</a:t>
            </a:r>
          </a:p>
          <a:p>
            <a:pPr algn="l" marL="1943100" indent="-485775" lvl="3">
              <a:lnSpc>
                <a:spcPts val="4200"/>
              </a:lnSpc>
              <a:buFont typeface="Arial"/>
              <a:buChar char="￭"/>
            </a:pPr>
            <a:r>
              <a:rPr lang="en-US" b="true" sz="30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F1-Score (0.67): Higher than class 1.0 because the model completely neglects class 1.0.</a:t>
            </a:r>
          </a:p>
          <a:p>
            <a:pPr algn="l">
              <a:lnSpc>
                <a:spcPts val="3417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0" y="220141"/>
            <a:ext cx="18288000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  <a:spcBef>
                <a:spcPct val="0"/>
              </a:spcBef>
            </a:pPr>
            <a:r>
              <a:rPr lang="en-US" b="true" sz="6999">
                <a:solidFill>
                  <a:srgbClr val="06153B"/>
                </a:solidFill>
                <a:latin typeface="Roboto Bold"/>
                <a:ea typeface="Roboto Bold"/>
                <a:cs typeface="Roboto Bold"/>
                <a:sym typeface="Roboto Bold"/>
              </a:rPr>
              <a:t>Naive Bayes Analysis</a:t>
            </a:r>
            <a:r>
              <a:rPr lang="en-US" b="true" sz="6999">
                <a:solidFill>
                  <a:srgbClr val="06153B"/>
                </a:solidFill>
                <a:latin typeface="Roboto Bold"/>
                <a:ea typeface="Roboto Bold"/>
                <a:cs typeface="Roboto Bold"/>
                <a:sym typeface="Roboto Bold"/>
              </a:rPr>
              <a:t> 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2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26107"/>
            <a:chOff x="0" y="0"/>
            <a:chExt cx="8705055" cy="6312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705055" cy="631225"/>
            </a:xfrm>
            <a:custGeom>
              <a:avLst/>
              <a:gdLst/>
              <a:ahLst/>
              <a:cxnLst/>
              <a:rect r="r" b="b" t="t" l="l"/>
              <a:pathLst>
                <a:path h="631225" w="8705055">
                  <a:moveTo>
                    <a:pt x="0" y="0"/>
                  </a:moveTo>
                  <a:lnTo>
                    <a:pt x="8705055" y="0"/>
                  </a:lnTo>
                  <a:lnTo>
                    <a:pt x="8705055" y="631225"/>
                  </a:lnTo>
                  <a:lnTo>
                    <a:pt x="0" y="631225"/>
                  </a:lnTo>
                  <a:close/>
                </a:path>
              </a:pathLst>
            </a:custGeom>
            <a:solidFill>
              <a:srgbClr val="3A72B2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404554" y="4374371"/>
            <a:ext cx="12342294" cy="5830702"/>
          </a:xfrm>
          <a:custGeom>
            <a:avLst/>
            <a:gdLst/>
            <a:ahLst/>
            <a:cxnLst/>
            <a:rect r="r" b="b" t="t" l="l"/>
            <a:pathLst>
              <a:path h="5830702" w="12342294">
                <a:moveTo>
                  <a:pt x="0" y="0"/>
                </a:moveTo>
                <a:lnTo>
                  <a:pt x="12342294" y="0"/>
                </a:lnTo>
                <a:lnTo>
                  <a:pt x="12342294" y="5830702"/>
                </a:lnTo>
                <a:lnTo>
                  <a:pt x="0" y="58307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642" r="0" b="-3642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220141"/>
            <a:ext cx="18288000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  <a:spcBef>
                <a:spcPct val="0"/>
              </a:spcBef>
            </a:pPr>
            <a:r>
              <a:rPr lang="en-US" b="true" sz="6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Logistic Regression Analysis</a:t>
            </a:r>
            <a:r>
              <a:rPr lang="en-US" b="true" sz="6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53043" y="2183621"/>
            <a:ext cx="9144000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50"/>
              </a:lnSpc>
              <a:spcBef>
                <a:spcPct val="0"/>
              </a:spcBef>
            </a:pPr>
            <a:r>
              <a:rPr lang="en-US" b="true" sz="30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Predict loyalty program membership (Yes/No) using variables such as Age, Income, Spending Score, and Online Shopping Frequency.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0060652" y="1560309"/>
            <a:ext cx="7967214" cy="3253719"/>
          </a:xfrm>
          <a:custGeom>
            <a:avLst/>
            <a:gdLst/>
            <a:ahLst/>
            <a:cxnLst/>
            <a:rect r="r" b="b" t="t" l="l"/>
            <a:pathLst>
              <a:path h="3253719" w="7967214">
                <a:moveTo>
                  <a:pt x="0" y="0"/>
                </a:moveTo>
                <a:lnTo>
                  <a:pt x="7967214" y="0"/>
                </a:lnTo>
                <a:lnTo>
                  <a:pt x="7967214" y="3253719"/>
                </a:lnTo>
                <a:lnTo>
                  <a:pt x="0" y="32537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2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65160" y="1625142"/>
            <a:ext cx="15157681" cy="8470510"/>
          </a:xfrm>
          <a:custGeom>
            <a:avLst/>
            <a:gdLst/>
            <a:ahLst/>
            <a:cxnLst/>
            <a:rect r="r" b="b" t="t" l="l"/>
            <a:pathLst>
              <a:path h="8470510" w="15157681">
                <a:moveTo>
                  <a:pt x="0" y="0"/>
                </a:moveTo>
                <a:lnTo>
                  <a:pt x="15157680" y="0"/>
                </a:lnTo>
                <a:lnTo>
                  <a:pt x="15157680" y="8470510"/>
                </a:lnTo>
                <a:lnTo>
                  <a:pt x="0" y="84705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607" r="0" b="-260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364625"/>
            <a:ext cx="18288000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  <a:spcBef>
                <a:spcPct val="0"/>
              </a:spcBef>
            </a:pPr>
            <a:r>
              <a:rPr lang="en-US" b="true" sz="6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Logistic Regression Analysis</a:t>
            </a:r>
            <a:r>
              <a:rPr lang="en-US" b="true" sz="6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49478F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20141"/>
            <a:ext cx="18288000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  <a:spcBef>
                <a:spcPct val="0"/>
              </a:spcBef>
            </a:pPr>
            <a:r>
              <a:rPr lang="en-US" b="true" sz="6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Logistic Regression Analysis</a:t>
            </a:r>
            <a:r>
              <a:rPr lang="en-US" b="true" sz="6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06831" y="1925785"/>
            <a:ext cx="16987648" cy="2943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50"/>
              </a:lnSpc>
            </a:pPr>
            <a:r>
              <a:rPr lang="en-US" b="true" sz="3500">
                <a:solidFill>
                  <a:srgbClr val="79AEEA"/>
                </a:solidFill>
                <a:latin typeface="Roboto Bold"/>
                <a:ea typeface="Roboto Bold"/>
                <a:cs typeface="Roboto Bold"/>
                <a:sym typeface="Roboto Bold"/>
              </a:rPr>
              <a:t>Insights from the Visualization</a:t>
            </a:r>
          </a:p>
          <a:p>
            <a:pPr algn="l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b="true" sz="30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Online Shopping Frequency: Negatively affects the likelihood of loyalty program membership (Odds Ratio&lt;1).</a:t>
            </a:r>
          </a:p>
          <a:p>
            <a:pPr algn="l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b="true" sz="30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Age, Income, and Spending Score: Positively affect membership, with Age having the most significant impact.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06831" y="5172075"/>
            <a:ext cx="16987648" cy="408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50"/>
              </a:lnSpc>
            </a:pPr>
            <a:r>
              <a:rPr lang="en-US" b="true" sz="3500">
                <a:solidFill>
                  <a:srgbClr val="79AEEA"/>
                </a:solidFill>
                <a:latin typeface="Roboto Bold"/>
                <a:ea typeface="Roboto Bold"/>
                <a:cs typeface="Roboto Bold"/>
                <a:sym typeface="Roboto Bold"/>
              </a:rPr>
              <a:t>General Observations</a:t>
            </a:r>
          </a:p>
          <a:p>
            <a:pPr algn="l" marL="647700" indent="-323850" lvl="1">
              <a:lnSpc>
                <a:spcPts val="4500"/>
              </a:lnSpc>
              <a:buAutoNum type="arabicPeriod" startAt="1"/>
            </a:pPr>
            <a:r>
              <a:rPr lang="en-US" b="true" sz="30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Age as the Strongest Predictor: A one-unit increase in age raises the odds by 8.74%, indicating its substantial influence on program membership.</a:t>
            </a:r>
          </a:p>
          <a:p>
            <a:pPr algn="l" marL="647700" indent="-323850" lvl="1">
              <a:lnSpc>
                <a:spcPts val="4500"/>
              </a:lnSpc>
              <a:buAutoNum type="arabicPeriod" startAt="1"/>
            </a:pPr>
            <a:r>
              <a:rPr lang="en-US" b="true" sz="30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Minimal Impact of Spending Score and Income: While both have a positive effect, their contributions to the odds are small.</a:t>
            </a:r>
          </a:p>
          <a:p>
            <a:pPr algn="l" marL="647700" indent="-323850" lvl="1">
              <a:lnSpc>
                <a:spcPts val="4500"/>
              </a:lnSpc>
              <a:buAutoNum type="arabicPeriod" startAt="1"/>
            </a:pPr>
            <a:r>
              <a:rPr lang="en-US" b="true" sz="30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Negative Effect of Online Shopping Frequency: </a:t>
            </a:r>
            <a:r>
              <a:rPr lang="en-US" b="true" sz="30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</a:t>
            </a:r>
            <a:r>
              <a:rPr lang="en-US" b="true" sz="30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his surprising result suggests that customers with high online shopping frequency are slightly less likely to join the loyalty program.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49478F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960" y="1375460"/>
            <a:ext cx="17871390" cy="8634154"/>
          </a:xfrm>
          <a:custGeom>
            <a:avLst/>
            <a:gdLst/>
            <a:ahLst/>
            <a:cxnLst/>
            <a:rect r="r" b="b" t="t" l="l"/>
            <a:pathLst>
              <a:path h="8634154" w="17871390">
                <a:moveTo>
                  <a:pt x="0" y="0"/>
                </a:moveTo>
                <a:lnTo>
                  <a:pt x="17871390" y="0"/>
                </a:lnTo>
                <a:lnTo>
                  <a:pt x="17871390" y="8634154"/>
                </a:lnTo>
                <a:lnTo>
                  <a:pt x="0" y="86341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9621" r="0" b="-1828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220141"/>
            <a:ext cx="18288000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  <a:spcBef>
                <a:spcPct val="0"/>
              </a:spcBef>
            </a:pPr>
            <a:r>
              <a:rPr lang="en-US" b="true" sz="69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Final Recommendations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779092" y="1721809"/>
            <a:ext cx="15257258" cy="8027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359"/>
              </a:lnSpc>
              <a:buAutoNum type="arabicPeriod" startAt="1"/>
            </a:pPr>
            <a:r>
              <a:rPr lang="en-US" b="true" sz="27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Customer-Centric Marketing:</a:t>
            </a:r>
          </a:p>
          <a:p>
            <a:pPr algn="l" marL="604519" indent="-302260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Cluster 0: Target high-income, high-spending customers with premium, luxury products.</a:t>
            </a:r>
          </a:p>
          <a:p>
            <a:pPr algn="l" marL="604519" indent="-302260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Cluster 1: Use frequent promotions for affordable items to attract low-income, high online shoppers.</a:t>
            </a:r>
          </a:p>
          <a:p>
            <a:pPr algn="l" marL="604519" indent="-302260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Cluster 3: Encourage spending through personalized campaigns for high-income, low-spending customers.</a:t>
            </a:r>
          </a:p>
          <a:p>
            <a:pPr algn="l">
              <a:lnSpc>
                <a:spcPts val="3359"/>
              </a:lnSpc>
            </a:pPr>
          </a:p>
          <a:p>
            <a:pPr algn="l">
              <a:lnSpc>
                <a:spcPts val="3359"/>
              </a:lnSpc>
            </a:pPr>
            <a:r>
              <a:rPr lang="en-US" sz="2799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2. </a:t>
            </a:r>
            <a:r>
              <a:rPr lang="en-US" sz="2799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Optimize Omnichannel Experience:</a:t>
            </a:r>
          </a:p>
          <a:p>
            <a:pPr algn="l" marL="604519" indent="-302260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Promote "shop online, pick up in-store" campaigns.</a:t>
            </a:r>
          </a:p>
          <a:p>
            <a:pPr algn="l" marL="604519" indent="-302260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Ensure consistent promotions across all channels to drive engagement.</a:t>
            </a:r>
          </a:p>
          <a:p>
            <a:pPr algn="l">
              <a:lnSpc>
                <a:spcPts val="3359"/>
              </a:lnSpc>
            </a:pPr>
          </a:p>
          <a:p>
            <a:pPr algn="l">
              <a:lnSpc>
                <a:spcPts val="3359"/>
              </a:lnSpc>
            </a:pPr>
            <a:r>
              <a:rPr lang="en-US" sz="2799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3. </a:t>
            </a:r>
            <a:r>
              <a:rPr lang="en-US" sz="2799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Focus on High-Impact Predictors:</a:t>
            </a:r>
          </a:p>
          <a:p>
            <a:pPr algn="l" marL="604519" indent="-302260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Prioritize marketing to high-income and frequent online shoppers for maximum ROI.</a:t>
            </a:r>
          </a:p>
          <a:p>
            <a:pPr algn="l" marL="604519" indent="-302260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Deprioritize age and low-spending customers for resource efficiency.</a:t>
            </a:r>
          </a:p>
          <a:p>
            <a:pPr algn="l">
              <a:lnSpc>
                <a:spcPts val="3919"/>
              </a:lnSpc>
            </a:pPr>
          </a:p>
          <a:p>
            <a:pPr algn="l">
              <a:lnSpc>
                <a:spcPts val="3359"/>
              </a:lnSpc>
            </a:pPr>
            <a:r>
              <a:rPr lang="en-US" sz="2799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4. </a:t>
            </a:r>
            <a:r>
              <a:rPr lang="en-US" sz="2799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Experiment &amp; Adapt:</a:t>
            </a:r>
          </a:p>
          <a:p>
            <a:pPr algn="l" marL="604519" indent="-302260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Test loyalty rewards and targeted promotions to improve retention.</a:t>
            </a:r>
          </a:p>
          <a:p>
            <a:pPr algn="l" marL="604519" indent="-302260" lvl="1">
              <a:lnSpc>
                <a:spcPts val="335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Address barriers to loyalty program adoption for frequent online shoppers.</a:t>
            </a:r>
          </a:p>
          <a:p>
            <a:pPr algn="l">
              <a:lnSpc>
                <a:spcPts val="3352"/>
              </a:lnSpc>
            </a:pP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DFD">
                <a:alpha val="100000"/>
              </a:srgbClr>
            </a:gs>
            <a:gs pos="100000">
              <a:srgbClr val="6988B6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259537" y="0"/>
            <a:ext cx="18004824" cy="10035406"/>
          </a:xfrm>
          <a:custGeom>
            <a:avLst/>
            <a:gdLst/>
            <a:ahLst/>
            <a:cxnLst/>
            <a:rect r="r" b="b" t="t" l="l"/>
            <a:pathLst>
              <a:path h="10035406" w="18004824">
                <a:moveTo>
                  <a:pt x="0" y="0"/>
                </a:moveTo>
                <a:lnTo>
                  <a:pt x="18004823" y="0"/>
                </a:lnTo>
                <a:lnTo>
                  <a:pt x="18004823" y="10035406"/>
                </a:lnTo>
                <a:lnTo>
                  <a:pt x="0" y="100354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l="0" t="-10839" r="-1794" b="-1083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3259537" cy="10035406"/>
          </a:xfrm>
          <a:custGeom>
            <a:avLst/>
            <a:gdLst/>
            <a:ahLst/>
            <a:cxnLst/>
            <a:rect r="r" b="b" t="t" l="l"/>
            <a:pathLst>
              <a:path h="10035406" w="3259537">
                <a:moveTo>
                  <a:pt x="0" y="0"/>
                </a:moveTo>
                <a:lnTo>
                  <a:pt x="3259537" y="0"/>
                </a:lnTo>
                <a:lnTo>
                  <a:pt x="3259537" y="10035406"/>
                </a:lnTo>
                <a:lnTo>
                  <a:pt x="0" y="100354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l="-19939" t="0" r="-342167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220141"/>
            <a:ext cx="18288000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  <a:spcBef>
                <a:spcPct val="0"/>
              </a:spcBef>
            </a:pPr>
            <a:r>
              <a:rPr lang="en-US" b="true" sz="69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LIMITATIONS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9768" y="1560710"/>
            <a:ext cx="12216477" cy="7522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0" indent="-356235" lvl="1">
              <a:lnSpc>
                <a:spcPts val="4950"/>
              </a:lnSpc>
              <a:buFont typeface="Arial"/>
              <a:buChar char="•"/>
            </a:pPr>
            <a:r>
              <a:rPr lang="en-US" b="true" sz="3300">
                <a:solidFill>
                  <a:srgbClr val="07122E"/>
                </a:solidFill>
                <a:latin typeface="Roboto Bold"/>
                <a:ea typeface="Roboto Bold"/>
                <a:cs typeface="Roboto Bold"/>
                <a:sym typeface="Roboto Bold"/>
              </a:rPr>
              <a:t>Low Model Accuracy: The model does not perform well in predicting Loyalty Program membership.</a:t>
            </a:r>
          </a:p>
          <a:p>
            <a:pPr algn="l" marL="712470" indent="-356235" lvl="1">
              <a:lnSpc>
                <a:spcPts val="4950"/>
              </a:lnSpc>
              <a:buFont typeface="Arial"/>
              <a:buChar char="•"/>
            </a:pPr>
            <a:r>
              <a:rPr lang="en-US" b="true" sz="3300">
                <a:solidFill>
                  <a:srgbClr val="07122E"/>
                </a:solidFill>
                <a:latin typeface="Roboto Bold"/>
                <a:ea typeface="Roboto Bold"/>
                <a:cs typeface="Roboto Bold"/>
                <a:sym typeface="Roboto Bold"/>
              </a:rPr>
              <a:t>Hyperparameter Tuning: Despite using GridSearchCV and experimenting with thresholds and parameters, results remain suboptimal.</a:t>
            </a:r>
          </a:p>
          <a:p>
            <a:pPr algn="l" marL="712470" indent="-356235" lvl="1">
              <a:lnSpc>
                <a:spcPts val="4950"/>
              </a:lnSpc>
              <a:buFont typeface="Arial"/>
              <a:buChar char="•"/>
            </a:pPr>
            <a:r>
              <a:rPr lang="en-US" b="true" sz="3300">
                <a:solidFill>
                  <a:srgbClr val="07122E"/>
                </a:solidFill>
                <a:latin typeface="Roboto Bold"/>
                <a:ea typeface="Roboto Bold"/>
                <a:cs typeface="Roboto Bold"/>
                <a:sym typeface="Roboto Bold"/>
              </a:rPr>
              <a:t>Data Quality Concerns: Even after extensive preprocessing, the model's performance is limited, possibly due to issues with data quality.</a:t>
            </a:r>
          </a:p>
          <a:p>
            <a:pPr algn="l" marL="712470" indent="-356235" lvl="1">
              <a:lnSpc>
                <a:spcPts val="4950"/>
              </a:lnSpc>
              <a:buFont typeface="Arial"/>
              <a:buChar char="•"/>
            </a:pPr>
            <a:r>
              <a:rPr lang="en-US" b="true" sz="3300">
                <a:solidFill>
                  <a:srgbClr val="07122E"/>
                </a:solidFill>
                <a:latin typeface="Roboto Bold"/>
                <a:ea typeface="Roboto Bold"/>
                <a:cs typeface="Roboto Bold"/>
                <a:sym typeface="Roboto Bold"/>
              </a:rPr>
              <a:t>Balanced Target Variable: The balanced nature of the target variable might be affecting predictive performance.</a:t>
            </a:r>
          </a:p>
          <a:p>
            <a:pPr algn="l" marL="712470" indent="-356235" lvl="1">
              <a:lnSpc>
                <a:spcPts val="4950"/>
              </a:lnSpc>
              <a:buFont typeface="Arial"/>
              <a:buChar char="•"/>
            </a:pPr>
            <a:r>
              <a:rPr lang="en-US" b="true" sz="3300">
                <a:solidFill>
                  <a:srgbClr val="07122E"/>
                </a:solidFill>
                <a:latin typeface="Roboto Bold"/>
                <a:ea typeface="Roboto Bold"/>
                <a:cs typeface="Roboto Bold"/>
                <a:sym typeface="Roboto Bold"/>
              </a:rPr>
              <a:t>Future Suggestion: Acquire more detailed and high-quality data to improve model performance.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252479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3382004"/>
            <a:ext cx="18288000" cy="2463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52"/>
              </a:lnSpc>
            </a:pPr>
            <a:r>
              <a:rPr lang="en-US" sz="14394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rPr>
              <a:t>Data Overview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BA0C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1653093" y="7586616"/>
            <a:ext cx="4133761" cy="8612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0" y="0"/>
            <a:ext cx="7474275" cy="5775208"/>
          </a:xfrm>
          <a:custGeom>
            <a:avLst/>
            <a:gdLst/>
            <a:ahLst/>
            <a:cxnLst/>
            <a:rect r="r" b="b" t="t" l="l"/>
            <a:pathLst>
              <a:path h="5775208" w="7474275">
                <a:moveTo>
                  <a:pt x="0" y="0"/>
                </a:moveTo>
                <a:lnTo>
                  <a:pt x="7474275" y="0"/>
                </a:lnTo>
                <a:lnTo>
                  <a:pt x="7474275" y="5775208"/>
                </a:lnTo>
                <a:lnTo>
                  <a:pt x="0" y="57752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82" t="-1714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691751" y="459923"/>
            <a:ext cx="4704417" cy="75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74"/>
              </a:lnSpc>
            </a:pPr>
            <a:r>
              <a:rPr lang="en-US" sz="5499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Dataset: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0327057" y="4266446"/>
            <a:ext cx="7960943" cy="6020554"/>
          </a:xfrm>
          <a:custGeom>
            <a:avLst/>
            <a:gdLst/>
            <a:ahLst/>
            <a:cxnLst/>
            <a:rect r="r" b="b" t="t" l="l"/>
            <a:pathLst>
              <a:path h="6020554" w="7960943">
                <a:moveTo>
                  <a:pt x="0" y="0"/>
                </a:moveTo>
                <a:lnTo>
                  <a:pt x="7960943" y="0"/>
                </a:lnTo>
                <a:lnTo>
                  <a:pt x="7960943" y="6020554"/>
                </a:lnTo>
                <a:lnTo>
                  <a:pt x="0" y="60205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03" t="0" r="-703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08623" y="6329704"/>
            <a:ext cx="9251607" cy="3222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99"/>
              </a:lnSpc>
            </a:pPr>
            <a:r>
              <a:rPr lang="en-US" sz="3999" spc="79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Preliminary Observations:</a:t>
            </a:r>
          </a:p>
          <a:p>
            <a:pPr algn="l" marL="647700" indent="-323850" lvl="1">
              <a:lnSpc>
                <a:spcPts val="4800"/>
              </a:lnSpc>
              <a:buFont typeface="Arial"/>
              <a:buChar char="•"/>
            </a:pPr>
            <a:r>
              <a:rPr lang="en-US" b="true" sz="3000" spc="6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There’s a clear positive correlation b/w income and spending score </a:t>
            </a:r>
          </a:p>
          <a:p>
            <a:pPr algn="l" marL="647700" indent="-323850" lvl="1">
              <a:lnSpc>
                <a:spcPts val="4800"/>
              </a:lnSpc>
              <a:buFont typeface="Arial"/>
              <a:buChar char="•"/>
            </a:pPr>
            <a:r>
              <a:rPr lang="en-US" b="true" sz="3000" spc="6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Spending Score vs Gender: Males tend to spend slightly more than females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079424" y="1333504"/>
            <a:ext cx="9941995" cy="2371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096" indent="-323548" lvl="1">
              <a:lnSpc>
                <a:spcPts val="4795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997" spc="5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Information on 10,000 customers</a:t>
            </a:r>
          </a:p>
          <a:p>
            <a:pPr algn="l" marL="647096" indent="-323548" lvl="1">
              <a:lnSpc>
                <a:spcPts val="4795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997" spc="5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Includes their </a:t>
            </a:r>
            <a:r>
              <a:rPr lang="en-US" b="true" sz="2997" spc="5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Age (18–70 years), Gender, Income, SpendingScore (1–100), PreferredChannel of shopping (Online, In-Store, Both), etc.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5709969" y="1675523"/>
            <a:ext cx="4133761" cy="861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870240" y="0"/>
            <a:ext cx="417760" cy="2111559"/>
            <a:chOff x="0" y="0"/>
            <a:chExt cx="152400" cy="7703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2400" cy="770303"/>
            </a:xfrm>
            <a:custGeom>
              <a:avLst/>
              <a:gdLst/>
              <a:ahLst/>
              <a:cxnLst/>
              <a:rect r="r" b="b" t="t" l="l"/>
              <a:pathLst>
                <a:path h="770303" w="152400">
                  <a:moveTo>
                    <a:pt x="0" y="0"/>
                  </a:moveTo>
                  <a:lnTo>
                    <a:pt x="152400" y="0"/>
                  </a:lnTo>
                  <a:lnTo>
                    <a:pt x="152400" y="770303"/>
                  </a:lnTo>
                  <a:lnTo>
                    <a:pt x="0" y="770303"/>
                  </a:lnTo>
                  <a:close/>
                </a:path>
              </a:pathLst>
            </a:custGeom>
            <a:solidFill>
              <a:srgbClr val="79AEEA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6363992" y="541183"/>
            <a:ext cx="5428286" cy="4298273"/>
          </a:xfrm>
          <a:custGeom>
            <a:avLst/>
            <a:gdLst/>
            <a:ahLst/>
            <a:cxnLst/>
            <a:rect r="r" b="b" t="t" l="l"/>
            <a:pathLst>
              <a:path h="4298273" w="5428286">
                <a:moveTo>
                  <a:pt x="0" y="0"/>
                </a:moveTo>
                <a:lnTo>
                  <a:pt x="5428286" y="0"/>
                </a:lnTo>
                <a:lnTo>
                  <a:pt x="5428286" y="4298273"/>
                </a:lnTo>
                <a:lnTo>
                  <a:pt x="0" y="42982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92278" y="0"/>
            <a:ext cx="6495722" cy="5249573"/>
          </a:xfrm>
          <a:custGeom>
            <a:avLst/>
            <a:gdLst/>
            <a:ahLst/>
            <a:cxnLst/>
            <a:rect r="r" b="b" t="t" l="l"/>
            <a:pathLst>
              <a:path h="5249573" w="6495722">
                <a:moveTo>
                  <a:pt x="0" y="0"/>
                </a:moveTo>
                <a:lnTo>
                  <a:pt x="6495722" y="0"/>
                </a:lnTo>
                <a:lnTo>
                  <a:pt x="6495722" y="5249573"/>
                </a:lnTo>
                <a:lnTo>
                  <a:pt x="0" y="52495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29" r="0" b="-329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0" y="0"/>
            <a:ext cx="6363992" cy="5143500"/>
          </a:xfrm>
          <a:custGeom>
            <a:avLst/>
            <a:gdLst/>
            <a:ahLst/>
            <a:cxnLst/>
            <a:rect r="r" b="b" t="t" l="l"/>
            <a:pathLst>
              <a:path h="5143500" w="6363992">
                <a:moveTo>
                  <a:pt x="0" y="0"/>
                </a:moveTo>
                <a:lnTo>
                  <a:pt x="6363992" y="0"/>
                </a:lnTo>
                <a:lnTo>
                  <a:pt x="6363992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21170" y="5549493"/>
            <a:ext cx="17284890" cy="3867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99"/>
              </a:lnSpc>
            </a:pPr>
            <a:r>
              <a:rPr lang="en-US" sz="3999" spc="79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Preliminary Observations on the dataset:</a:t>
            </a:r>
          </a:p>
          <a:p>
            <a:pPr algn="l" marL="647700" indent="-323850" lvl="1">
              <a:lnSpc>
                <a:spcPts val="4800"/>
              </a:lnSpc>
              <a:buFont typeface="Arial"/>
              <a:buChar char="•"/>
            </a:pPr>
            <a:r>
              <a:rPr lang="en-US" b="true" sz="3000" spc="6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Online shopping freq vs Gender</a:t>
            </a:r>
          </a:p>
          <a:p>
            <a:pPr algn="l" marL="647700" indent="-323850" lvl="1">
              <a:lnSpc>
                <a:spcPts val="4800"/>
              </a:lnSpc>
              <a:buFont typeface="Arial"/>
              <a:buChar char="•"/>
            </a:pPr>
            <a:r>
              <a:rPr lang="en-US" b="true" sz="3000" spc="6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Customer Satisfaction vs Gender</a:t>
            </a:r>
          </a:p>
          <a:p>
            <a:pPr algn="l" marL="647700" indent="-323850" lvl="1">
              <a:lnSpc>
                <a:spcPts val="4800"/>
              </a:lnSpc>
              <a:buFont typeface="Arial"/>
              <a:buChar char="•"/>
            </a:pPr>
            <a:r>
              <a:rPr lang="en-US" b="true" sz="3000" spc="6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Product Returns vs Gender</a:t>
            </a:r>
          </a:p>
          <a:p>
            <a:pPr algn="l">
              <a:lnSpc>
                <a:spcPts val="4800"/>
              </a:lnSpc>
            </a:pPr>
            <a:r>
              <a:rPr lang="en-US" sz="3000" spc="60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The above 3 graphs show males tend to shop more through every channel, have greater satisfaction with products and average product returns are higher than females.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870240" y="0"/>
            <a:ext cx="417760" cy="2111559"/>
            <a:chOff x="0" y="0"/>
            <a:chExt cx="152400" cy="7703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2400" cy="770303"/>
            </a:xfrm>
            <a:custGeom>
              <a:avLst/>
              <a:gdLst/>
              <a:ahLst/>
              <a:cxnLst/>
              <a:rect r="r" b="b" t="t" l="l"/>
              <a:pathLst>
                <a:path h="770303" w="152400">
                  <a:moveTo>
                    <a:pt x="0" y="0"/>
                  </a:moveTo>
                  <a:lnTo>
                    <a:pt x="152400" y="0"/>
                  </a:lnTo>
                  <a:lnTo>
                    <a:pt x="152400" y="770303"/>
                  </a:lnTo>
                  <a:lnTo>
                    <a:pt x="0" y="770303"/>
                  </a:lnTo>
                  <a:close/>
                </a:path>
              </a:pathLst>
            </a:custGeom>
            <a:solidFill>
              <a:srgbClr val="79AEEA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358555" y="1588005"/>
            <a:ext cx="10154794" cy="8429295"/>
          </a:xfrm>
          <a:custGeom>
            <a:avLst/>
            <a:gdLst/>
            <a:ahLst/>
            <a:cxnLst/>
            <a:rect r="r" b="b" t="t" l="l"/>
            <a:pathLst>
              <a:path h="8429295" w="10154794">
                <a:moveTo>
                  <a:pt x="0" y="0"/>
                </a:moveTo>
                <a:lnTo>
                  <a:pt x="10154793" y="0"/>
                </a:lnTo>
                <a:lnTo>
                  <a:pt x="10154793" y="8429295"/>
                </a:lnTo>
                <a:lnTo>
                  <a:pt x="0" y="84292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783884" y="2639098"/>
            <a:ext cx="7086356" cy="5551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68" indent="-356234" lvl="1">
              <a:lnSpc>
                <a:spcPts val="4949"/>
              </a:lnSpc>
              <a:buFont typeface="Arial"/>
              <a:buChar char="•"/>
            </a:pPr>
            <a:r>
              <a:rPr lang="en-US" b="true" sz="32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We observe high correlation between customer income and spending score</a:t>
            </a:r>
          </a:p>
          <a:p>
            <a:pPr algn="l" marL="712468" indent="-356234" lvl="1">
              <a:lnSpc>
                <a:spcPts val="4949"/>
              </a:lnSpc>
              <a:buFont typeface="Arial"/>
              <a:buChar char="•"/>
            </a:pPr>
            <a:r>
              <a:rPr lang="en-US" b="true" sz="32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We observe a very high correlation between spending score and Online shopping frequency of customers</a:t>
            </a:r>
          </a:p>
          <a:p>
            <a:pPr algn="l" marL="712468" indent="-356234" lvl="1">
              <a:lnSpc>
                <a:spcPts val="4949"/>
              </a:lnSpc>
              <a:buFont typeface="Arial"/>
              <a:buChar char="•"/>
            </a:pPr>
            <a:r>
              <a:rPr lang="en-US" b="true" sz="32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Very low to negligible correlation between all the other features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0" y="111692"/>
            <a:ext cx="18288000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b="true" sz="6999">
                <a:solidFill>
                  <a:srgbClr val="79AEEA"/>
                </a:solidFill>
                <a:latin typeface="Roboto Bold"/>
                <a:ea typeface="Roboto Bold"/>
                <a:cs typeface="Roboto Bold"/>
                <a:sym typeface="Roboto Bold"/>
              </a:rPr>
              <a:t>CORRELATION HEATMAP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FFFDFD">
                <a:alpha val="100000"/>
              </a:srgbClr>
            </a:gs>
            <a:gs pos="100000">
              <a:srgbClr val="6988B6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08537" y="1824067"/>
            <a:ext cx="16350763" cy="8665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187448" indent="-593724" lvl="1">
              <a:lnSpc>
                <a:spcPts val="7699"/>
              </a:lnSpc>
              <a:buFont typeface="Arial"/>
              <a:buChar char="•"/>
            </a:pPr>
            <a:r>
              <a:rPr lang="en-US" b="true" sz="54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Data Preprocessing and Feature engineering</a:t>
            </a:r>
          </a:p>
          <a:p>
            <a:pPr algn="l" marL="1187448" indent="-593724" lvl="1">
              <a:lnSpc>
                <a:spcPts val="7699"/>
              </a:lnSpc>
              <a:buFont typeface="Arial"/>
              <a:buChar char="•"/>
            </a:pPr>
            <a:r>
              <a:rPr lang="en-US" b="true" sz="54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KMeans Clustering</a:t>
            </a:r>
          </a:p>
          <a:p>
            <a:pPr algn="l" marL="1187448" indent="-593724" lvl="1">
              <a:lnSpc>
                <a:spcPts val="7699"/>
              </a:lnSpc>
              <a:buFont typeface="Arial"/>
              <a:buChar char="•"/>
            </a:pPr>
            <a:r>
              <a:rPr lang="en-US" b="true" sz="54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ANOVA</a:t>
            </a:r>
          </a:p>
          <a:p>
            <a:pPr algn="l" marL="1187448" indent="-593724" lvl="1">
              <a:lnSpc>
                <a:spcPts val="7699"/>
              </a:lnSpc>
              <a:buFont typeface="Arial"/>
              <a:buChar char="•"/>
            </a:pPr>
            <a:r>
              <a:rPr lang="en-US" b="true" sz="54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Regression Analysis</a:t>
            </a:r>
          </a:p>
          <a:p>
            <a:pPr algn="l" marL="1187448" indent="-593724" lvl="1">
              <a:lnSpc>
                <a:spcPts val="7699"/>
              </a:lnSpc>
              <a:buFont typeface="Arial"/>
              <a:buChar char="•"/>
            </a:pPr>
            <a:r>
              <a:rPr lang="en-US" b="true" sz="54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KNN</a:t>
            </a:r>
          </a:p>
          <a:p>
            <a:pPr algn="l" marL="1187448" indent="-593724" lvl="1">
              <a:lnSpc>
                <a:spcPts val="7699"/>
              </a:lnSpc>
              <a:buFont typeface="Arial"/>
              <a:buChar char="•"/>
            </a:pPr>
            <a:r>
              <a:rPr lang="en-US" b="true" sz="54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Naive Bayes</a:t>
            </a:r>
          </a:p>
          <a:p>
            <a:pPr algn="l" marL="1187448" indent="-593724" lvl="1">
              <a:lnSpc>
                <a:spcPts val="7699"/>
              </a:lnSpc>
              <a:buFont typeface="Arial"/>
              <a:buChar char="•"/>
            </a:pPr>
            <a:r>
              <a:rPr lang="en-US" b="true" sz="54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CART</a:t>
            </a:r>
          </a:p>
          <a:p>
            <a:pPr algn="l" marL="1187448" indent="-593724" lvl="1">
              <a:lnSpc>
                <a:spcPts val="7699"/>
              </a:lnSpc>
              <a:buFont typeface="Arial"/>
              <a:buChar char="•"/>
            </a:pPr>
            <a:r>
              <a:rPr lang="en-US" b="true" sz="54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Logistic Regression</a:t>
            </a:r>
          </a:p>
          <a:p>
            <a:pPr algn="l">
              <a:lnSpc>
                <a:spcPts val="7279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326107"/>
            <a:chOff x="0" y="0"/>
            <a:chExt cx="8705055" cy="63122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705055" cy="631225"/>
            </a:xfrm>
            <a:custGeom>
              <a:avLst/>
              <a:gdLst/>
              <a:ahLst/>
              <a:cxnLst/>
              <a:rect r="r" b="b" t="t" l="l"/>
              <a:pathLst>
                <a:path h="631225" w="8705055">
                  <a:moveTo>
                    <a:pt x="0" y="0"/>
                  </a:moveTo>
                  <a:lnTo>
                    <a:pt x="8705055" y="0"/>
                  </a:lnTo>
                  <a:lnTo>
                    <a:pt x="8705055" y="631225"/>
                  </a:lnTo>
                  <a:lnTo>
                    <a:pt x="0" y="631225"/>
                  </a:lnTo>
                  <a:close/>
                </a:path>
              </a:pathLst>
            </a:custGeom>
            <a:solidFill>
              <a:srgbClr val="3A72B2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0" y="-51842"/>
            <a:ext cx="18288000" cy="137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Data Modelling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8280C6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</a:blip>
            <a:stretch>
              <a:fillRect l="0" t="-13227" r="0" b="-521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55600"/>
            <a:ext cx="17423542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Data Preprocessing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64458" y="1814625"/>
            <a:ext cx="15510867" cy="307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49" indent="-377824" lvl="1">
              <a:lnSpc>
                <a:spcPts val="4899"/>
              </a:lnSpc>
              <a:buFont typeface="Arial"/>
              <a:buChar char="•"/>
            </a:pPr>
            <a:r>
              <a:rPr lang="en-US" b="true" sz="34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Checked for distribution of the data using histogram-- no skewness found</a:t>
            </a:r>
          </a:p>
          <a:p>
            <a:pPr algn="l" marL="755649" indent="-377824" lvl="1">
              <a:lnSpc>
                <a:spcPts val="4899"/>
              </a:lnSpc>
              <a:buFont typeface="Arial"/>
              <a:buChar char="•"/>
            </a:pPr>
            <a:r>
              <a:rPr lang="en-US" b="true" sz="34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We checked for null values -- No null values in the data</a:t>
            </a:r>
          </a:p>
          <a:p>
            <a:pPr algn="l" marL="755649" indent="-377824" lvl="1">
              <a:lnSpc>
                <a:spcPts val="4899"/>
              </a:lnSpc>
              <a:buFont typeface="Arial"/>
              <a:buChar char="•"/>
            </a:pPr>
            <a:r>
              <a:rPr lang="en-US" b="true" sz="34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There are no duplicate values in the data</a:t>
            </a:r>
          </a:p>
          <a:p>
            <a:pPr algn="l" marL="755649" indent="-377824" lvl="1">
              <a:lnSpc>
                <a:spcPts val="4899"/>
              </a:lnSpc>
              <a:buFont typeface="Arial"/>
              <a:buChar char="•"/>
            </a:pPr>
            <a:r>
              <a:rPr lang="en-US" b="true" sz="34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Checked for outliers using IQR and Box plots</a:t>
            </a:r>
          </a:p>
          <a:p>
            <a:pPr algn="l" marL="755649" indent="-377824" lvl="1">
              <a:lnSpc>
                <a:spcPts val="4899"/>
              </a:lnSpc>
              <a:buFont typeface="Arial"/>
              <a:buChar char="•"/>
            </a:pPr>
            <a:r>
              <a:rPr lang="en-US" b="true" sz="34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Checked for balance and imbalance in the target variable-- its balanced!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069001"/>
            <a:ext cx="17423542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Feature Engineering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64458" y="6529501"/>
            <a:ext cx="15815434" cy="2454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49" indent="-377824" lvl="1">
              <a:lnSpc>
                <a:spcPts val="4899"/>
              </a:lnSpc>
              <a:buFont typeface="Arial"/>
              <a:buChar char="•"/>
            </a:pPr>
            <a:r>
              <a:rPr lang="en-US" b="true" sz="34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We used LabelEncoder and OneHotencoder to transform categorical variables into binary values </a:t>
            </a:r>
          </a:p>
          <a:p>
            <a:pPr algn="l" marL="755649" indent="-377824" lvl="1">
              <a:lnSpc>
                <a:spcPts val="4899"/>
              </a:lnSpc>
              <a:buFont typeface="Arial"/>
              <a:buChar char="•"/>
            </a:pPr>
            <a:r>
              <a:rPr lang="en-US" b="true" sz="34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Used minmax scaler to normalize the features in the train and test data</a:t>
            </a:r>
          </a:p>
          <a:p>
            <a:pPr algn="l">
              <a:lnSpc>
                <a:spcPts val="4899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06813" y="2845954"/>
            <a:ext cx="18594813" cy="7441046"/>
            <a:chOff x="0" y="0"/>
            <a:chExt cx="7924083" cy="317096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924083" cy="3170963"/>
            </a:xfrm>
            <a:custGeom>
              <a:avLst/>
              <a:gdLst/>
              <a:ahLst/>
              <a:cxnLst/>
              <a:rect r="r" b="b" t="t" l="l"/>
              <a:pathLst>
                <a:path h="3170963" w="7924083">
                  <a:moveTo>
                    <a:pt x="0" y="0"/>
                  </a:moveTo>
                  <a:lnTo>
                    <a:pt x="7924083" y="0"/>
                  </a:lnTo>
                  <a:lnTo>
                    <a:pt x="7924083" y="3170963"/>
                  </a:lnTo>
                  <a:lnTo>
                    <a:pt x="0" y="3170963"/>
                  </a:lnTo>
                  <a:close/>
                </a:path>
              </a:pathLst>
            </a:custGeom>
            <a:solidFill>
              <a:srgbClr val="3A72B2">
                <a:alpha val="49804"/>
              </a:srgbClr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2845954"/>
            <a:chOff x="0" y="0"/>
            <a:chExt cx="8705055" cy="135466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705055" cy="1354669"/>
            </a:xfrm>
            <a:custGeom>
              <a:avLst/>
              <a:gdLst/>
              <a:ahLst/>
              <a:cxnLst/>
              <a:rect r="r" b="b" t="t" l="l"/>
              <a:pathLst>
                <a:path h="1354669" w="8705055">
                  <a:moveTo>
                    <a:pt x="0" y="0"/>
                  </a:moveTo>
                  <a:lnTo>
                    <a:pt x="8705055" y="0"/>
                  </a:lnTo>
                  <a:lnTo>
                    <a:pt x="8705055" y="1354669"/>
                  </a:lnTo>
                  <a:lnTo>
                    <a:pt x="0" y="1354669"/>
                  </a:lnTo>
                  <a:close/>
                </a:path>
              </a:pathLst>
            </a:custGeom>
            <a:solidFill>
              <a:srgbClr val="121723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75640" y="-406591"/>
            <a:ext cx="18288000" cy="2985845"/>
          </a:xfrm>
          <a:custGeom>
            <a:avLst/>
            <a:gdLst/>
            <a:ahLst/>
            <a:cxnLst/>
            <a:rect r="r" b="b" t="t" l="l"/>
            <a:pathLst>
              <a:path h="2985845" w="18288000">
                <a:moveTo>
                  <a:pt x="0" y="0"/>
                </a:moveTo>
                <a:lnTo>
                  <a:pt x="18288000" y="0"/>
                </a:lnTo>
                <a:lnTo>
                  <a:pt x="18288000" y="2985845"/>
                </a:lnTo>
                <a:lnTo>
                  <a:pt x="0" y="29858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"/>
            </a:blip>
            <a:stretch>
              <a:fillRect l="0" t="-135156" r="0" b="-684152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4565" y="3200551"/>
            <a:ext cx="8239277" cy="6317304"/>
          </a:xfrm>
          <a:custGeom>
            <a:avLst/>
            <a:gdLst/>
            <a:ahLst/>
            <a:cxnLst/>
            <a:rect r="r" b="b" t="t" l="l"/>
            <a:pathLst>
              <a:path h="6317304" w="8239277">
                <a:moveTo>
                  <a:pt x="0" y="0"/>
                </a:moveTo>
                <a:lnTo>
                  <a:pt x="8239277" y="0"/>
                </a:lnTo>
                <a:lnTo>
                  <a:pt x="8239277" y="6317304"/>
                </a:lnTo>
                <a:lnTo>
                  <a:pt x="0" y="63173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0" y="31477"/>
            <a:ext cx="18288000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KMeans Clustering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323842" y="2769754"/>
            <a:ext cx="9761881" cy="63190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</a:p>
          <a:p>
            <a:pPr algn="l" marL="669291" indent="-334646" lvl="1">
              <a:lnSpc>
                <a:spcPts val="4340"/>
              </a:lnSpc>
              <a:buFont typeface="Arial"/>
              <a:buChar char="•"/>
            </a:pPr>
            <a:r>
              <a:rPr lang="en-US" b="true" sz="31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Cluster 0: High-income &amp; high-spending score: Target luxury or high-priced items for this group</a:t>
            </a:r>
          </a:p>
          <a:p>
            <a:pPr algn="l" marL="669291" indent="-334646" lvl="1">
              <a:lnSpc>
                <a:spcPts val="4340"/>
              </a:lnSpc>
              <a:buFont typeface="Arial"/>
              <a:buChar char="•"/>
            </a:pPr>
            <a:r>
              <a:rPr lang="en-US" b="true" sz="31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Cluster 1: Low-income &amp; high-spending score: Focus on affordable, value-oriented marketing</a:t>
            </a:r>
          </a:p>
          <a:p>
            <a:pPr algn="l" marL="669291" indent="-334646" lvl="1">
              <a:lnSpc>
                <a:spcPts val="4340"/>
              </a:lnSpc>
              <a:buFont typeface="Arial"/>
              <a:buChar char="•"/>
            </a:pPr>
            <a:r>
              <a:rPr lang="en-US" b="true" sz="31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Cluster 2: Low-income &amp; low-spending score: Costly to target due to minimal purchasing behavior and potential to purchase</a:t>
            </a:r>
          </a:p>
          <a:p>
            <a:pPr algn="l" marL="669291" indent="-334646" lvl="1">
              <a:lnSpc>
                <a:spcPts val="4340"/>
              </a:lnSpc>
              <a:buFont typeface="Arial"/>
              <a:buChar char="•"/>
            </a:pPr>
            <a:r>
              <a:rPr lang="en-US" b="true" sz="31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Cluster 3: High-income &amp; low-spending score: Opportunity to influence spending behavior for increased sales</a:t>
            </a:r>
          </a:p>
          <a:p>
            <a:pPr algn="l">
              <a:lnSpc>
                <a:spcPts val="2715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75640" y="1402203"/>
            <a:ext cx="18212360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49"/>
              </a:lnSpc>
              <a:spcBef>
                <a:spcPct val="0"/>
              </a:spcBef>
            </a:pPr>
            <a:r>
              <a:rPr lang="en-US" b="true" sz="4999">
                <a:solidFill>
                  <a:srgbClr val="79AEEA"/>
                </a:solidFill>
                <a:latin typeface="Roboto Bold"/>
                <a:ea typeface="Roboto Bold"/>
                <a:cs typeface="Roboto Bold"/>
                <a:sym typeface="Roboto Bold"/>
              </a:rPr>
              <a:t>Cluster wise customer segment analysis – SpendingScore &amp; Income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DAGX3Cx0vo0</dc:identifier>
  <dcterms:modified xsi:type="dcterms:W3CDTF">2011-08-01T06:04:30Z</dcterms:modified>
  <cp:revision>1</cp:revision>
  <dc:title>AIDA_Project 2_Group 8</dc:title>
</cp:coreProperties>
</file>

<file path=docProps/thumbnail.jpeg>
</file>